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47"/>
  </p:notesMasterIdLst>
  <p:handoutMasterIdLst>
    <p:handoutMasterId r:id="rId48"/>
  </p:handoutMasterIdLst>
  <p:sldIdLst>
    <p:sldId id="256" r:id="rId10"/>
    <p:sldId id="269" r:id="rId11"/>
    <p:sldId id="270" r:id="rId12"/>
    <p:sldId id="273" r:id="rId13"/>
    <p:sldId id="274" r:id="rId14"/>
    <p:sldId id="275" r:id="rId15"/>
    <p:sldId id="272" r:id="rId16"/>
    <p:sldId id="286" r:id="rId17"/>
    <p:sldId id="287" r:id="rId18"/>
    <p:sldId id="285" r:id="rId19"/>
    <p:sldId id="276" r:id="rId20"/>
    <p:sldId id="277" r:id="rId21"/>
    <p:sldId id="307" r:id="rId22"/>
    <p:sldId id="281" r:id="rId23"/>
    <p:sldId id="314" r:id="rId24"/>
    <p:sldId id="305" r:id="rId25"/>
    <p:sldId id="306" r:id="rId26"/>
    <p:sldId id="311" r:id="rId27"/>
    <p:sldId id="308" r:id="rId28"/>
    <p:sldId id="312" r:id="rId29"/>
    <p:sldId id="313" r:id="rId30"/>
    <p:sldId id="282" r:id="rId31"/>
    <p:sldId id="283" r:id="rId32"/>
    <p:sldId id="303" r:id="rId33"/>
    <p:sldId id="289" r:id="rId34"/>
    <p:sldId id="295" r:id="rId35"/>
    <p:sldId id="288" r:id="rId36"/>
    <p:sldId id="298" r:id="rId37"/>
    <p:sldId id="300" r:id="rId38"/>
    <p:sldId id="309" r:id="rId39"/>
    <p:sldId id="301" r:id="rId40"/>
    <p:sldId id="310" r:id="rId41"/>
    <p:sldId id="299" r:id="rId42"/>
    <p:sldId id="284" r:id="rId43"/>
    <p:sldId id="293" r:id="rId44"/>
    <p:sldId id="292" r:id="rId45"/>
    <p:sldId id="29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F36C0-8E82-584E-841D-C6B70AA36EBA}" v="1418" dt="2021-12-06T22:53:07.506"/>
    <p1510:client id="{4614AD92-9569-E2E9-2625-287863E486E1}" v="27" dt="2021-12-06T00:19:27.989"/>
    <p1510:client id="{49898605-95CE-2C4C-EC6D-CA6309507FC1}" v="156" dt="2021-12-06T18:04:05.695"/>
    <p1510:client id="{757DC047-0B0A-03D1-DFA0-95D114358A6D}" v="124" dt="2021-12-06T07:37:37.120"/>
    <p1510:client id="{7EF088C7-B2A1-630B-C849-54E01224BC61}" v="1279" dt="2021-12-06T09:57:03.501"/>
    <p1510:client id="{B51BFBDD-E553-0076-08DE-29727EAA350B}" v="385" dt="2021-12-06T23:01:23.244"/>
    <p1510:client id="{B912FCC4-E0F0-8400-688B-0F3634DD717D}" v="22" dt="2021-12-06T10:00:05.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a:solidFill>
                  <a:schemeClr val="tx1"/>
                </a:solidFill>
              </a:rPr>
              <a:t>Section Break Line 1</a:t>
            </a:r>
            <a:br>
              <a:rPr lang="en-US">
                <a:solidFill>
                  <a:schemeClr val="tx1"/>
                </a:solidFill>
              </a:rPr>
            </a:br>
            <a:r>
              <a:rPr lang="en-US">
                <a:solidFill>
                  <a:schemeClr val="tx1"/>
                </a:solidFill>
              </a:rPr>
              <a:t>Section Break Line 2</a:t>
            </a:r>
            <a:endParaRPr lang="en-US"/>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a:solidFill>
                  <a:schemeClr val="tx1"/>
                </a:solidFill>
              </a:rPr>
              <a:t>Section Break Line</a:t>
            </a:r>
            <a:endParaRPr lang="en-US"/>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a:p>
          <a:p>
            <a:pPr lvl="0"/>
            <a:endParaRPr lang="en-US"/>
          </a:p>
          <a:p>
            <a:pPr lvl="0"/>
            <a:endParaRPr lang="en-US"/>
          </a:p>
          <a:p>
            <a:pPr lvl="0"/>
            <a:endParaRPr lang="en-US"/>
          </a:p>
          <a:p>
            <a:pPr lvl="0"/>
            <a:endParaRPr lang="en-US"/>
          </a:p>
          <a:p>
            <a:pPr lvl="0"/>
            <a:endParaRPr lang="en-US"/>
          </a:p>
          <a:p>
            <a:pPr lvl="0"/>
            <a:r>
              <a:rPr lang="en-US"/>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Presenter Name Here</a:t>
            </a:r>
            <a:br>
              <a:rPr lang="en-US"/>
            </a:br>
            <a:r>
              <a:rPr lang="en-US"/>
              <a:t>Email Here</a:t>
            </a:r>
            <a:br>
              <a:rPr lang="en-US"/>
            </a:br>
            <a:r>
              <a:rPr lang="en-US"/>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indeed.com/"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01C13EAE-992F-4CD9-81E9-21BBAEB7E007}"/>
              </a:ext>
            </a:extLst>
          </p:cNvPr>
          <p:cNvSpPr txBox="1"/>
          <p:nvPr/>
        </p:nvSpPr>
        <p:spPr>
          <a:xfrm>
            <a:off x="1623643" y="3599514"/>
            <a:ext cx="5428615" cy="769441"/>
          </a:xfrm>
          <a:prstGeom prst="rect">
            <a:avLst/>
          </a:prstGeom>
          <a:noFill/>
        </p:spPr>
        <p:txBody>
          <a:bodyPr wrap="square" rtlCol="0">
            <a:spAutoFit/>
          </a:bodyPr>
          <a:lstStyle/>
          <a:p>
            <a:pPr algn="ctr"/>
            <a:r>
              <a:rPr lang="en-US" altLang="zh-CN" sz="2200" err="1">
                <a:solidFill>
                  <a:srgbClr val="622927"/>
                </a:solidFill>
              </a:rPr>
              <a:t>Huayi</a:t>
            </a:r>
            <a:r>
              <a:rPr lang="en-US" altLang="zh-CN" sz="2200">
                <a:solidFill>
                  <a:srgbClr val="622927"/>
                </a:solidFill>
              </a:rPr>
              <a:t> Xu, Tianyi Li</a:t>
            </a:r>
          </a:p>
          <a:p>
            <a:pPr algn="ctr"/>
            <a:endParaRPr lang="zh-CN" altLang="en-US" sz="2200">
              <a:solidFill>
                <a:srgbClr val="622927"/>
              </a:solidFill>
            </a:endParaRPr>
          </a:p>
        </p:txBody>
      </p:sp>
      <p:sp>
        <p:nvSpPr>
          <p:cNvPr id="15" name="文本框 14">
            <a:extLst>
              <a:ext uri="{FF2B5EF4-FFF2-40B4-BE49-F238E27FC236}">
                <a16:creationId xmlns:a16="http://schemas.microsoft.com/office/drawing/2014/main" id="{74CAE721-2B54-4E4E-9B11-9B670CAEE6F9}"/>
              </a:ext>
            </a:extLst>
          </p:cNvPr>
          <p:cNvSpPr txBox="1"/>
          <p:nvPr/>
        </p:nvSpPr>
        <p:spPr>
          <a:xfrm>
            <a:off x="1924846" y="4873475"/>
            <a:ext cx="4807585" cy="460375"/>
          </a:xfrm>
          <a:prstGeom prst="rect">
            <a:avLst/>
          </a:prstGeom>
          <a:noFill/>
        </p:spPr>
        <p:txBody>
          <a:bodyPr wrap="square" rtlCol="0">
            <a:spAutoFit/>
          </a:bodyPr>
          <a:lstStyle/>
          <a:p>
            <a:pPr algn="ctr"/>
            <a:r>
              <a:rPr lang="en-US" altLang="zh-CN" sz="2400">
                <a:solidFill>
                  <a:srgbClr val="622927"/>
                </a:solidFill>
              </a:rPr>
              <a:t>2021/12/06</a:t>
            </a:r>
            <a:endParaRPr lang="zh-CN" altLang="en-US" sz="2400">
              <a:solidFill>
                <a:srgbClr val="622927"/>
              </a:solidFill>
            </a:endParaRPr>
          </a:p>
        </p:txBody>
      </p:sp>
      <p:cxnSp>
        <p:nvCxnSpPr>
          <p:cNvPr id="16" name="直接连接符 15">
            <a:extLst>
              <a:ext uri="{FF2B5EF4-FFF2-40B4-BE49-F238E27FC236}">
                <a16:creationId xmlns:a16="http://schemas.microsoft.com/office/drawing/2014/main" id="{A61A7E0C-C521-4801-AF3A-F2DCBA890898}"/>
              </a:ext>
            </a:extLst>
          </p:cNvPr>
          <p:cNvCxnSpPr/>
          <p:nvPr/>
        </p:nvCxnSpPr>
        <p:spPr>
          <a:xfrm>
            <a:off x="2046553" y="3410105"/>
            <a:ext cx="4583430" cy="10160"/>
          </a:xfrm>
          <a:prstGeom prst="line">
            <a:avLst/>
          </a:prstGeom>
          <a:ln>
            <a:solidFill>
              <a:srgbClr val="DFB1AF"/>
            </a:solidFill>
          </a:ln>
        </p:spPr>
        <p:style>
          <a:lnRef idx="2">
            <a:schemeClr val="dk1"/>
          </a:lnRef>
          <a:fillRef idx="0">
            <a:schemeClr val="dk1"/>
          </a:fillRef>
          <a:effectRef idx="1">
            <a:schemeClr val="dk1"/>
          </a:effectRef>
          <a:fontRef idx="minor">
            <a:schemeClr val="tx1"/>
          </a:fontRef>
        </p:style>
      </p:cxnSp>
      <p:sp>
        <p:nvSpPr>
          <p:cNvPr id="17" name="文本框 16">
            <a:extLst>
              <a:ext uri="{FF2B5EF4-FFF2-40B4-BE49-F238E27FC236}">
                <a16:creationId xmlns:a16="http://schemas.microsoft.com/office/drawing/2014/main" id="{A562F7C8-9417-44CC-ADD3-818D6C9446AF}"/>
              </a:ext>
            </a:extLst>
          </p:cNvPr>
          <p:cNvSpPr txBox="1"/>
          <p:nvPr/>
        </p:nvSpPr>
        <p:spPr>
          <a:xfrm>
            <a:off x="2411568" y="2781962"/>
            <a:ext cx="4320863" cy="461665"/>
          </a:xfrm>
          <a:prstGeom prst="rect">
            <a:avLst/>
          </a:prstGeom>
          <a:noFill/>
        </p:spPr>
        <p:txBody>
          <a:bodyPr wrap="square" rtlCol="0">
            <a:spAutoFit/>
          </a:bodyPr>
          <a:lstStyle/>
          <a:p>
            <a:r>
              <a:rPr lang="en-US" altLang="zh-CN" sz="2400">
                <a:solidFill>
                  <a:srgbClr val="622927"/>
                </a:solidFill>
              </a:rPr>
              <a:t>BIA-660 Project Presentation</a:t>
            </a:r>
            <a:endParaRPr lang="zh-CN" altLang="en-US" sz="2400"/>
          </a:p>
        </p:txBody>
      </p:sp>
      <p:sp>
        <p:nvSpPr>
          <p:cNvPr id="18" name="文本框 17">
            <a:extLst>
              <a:ext uri="{FF2B5EF4-FFF2-40B4-BE49-F238E27FC236}">
                <a16:creationId xmlns:a16="http://schemas.microsoft.com/office/drawing/2014/main" id="{53FF80C0-B211-4EB9-83E4-532528C917C9}"/>
              </a:ext>
            </a:extLst>
          </p:cNvPr>
          <p:cNvSpPr txBox="1"/>
          <p:nvPr/>
        </p:nvSpPr>
        <p:spPr>
          <a:xfrm>
            <a:off x="549309" y="2111399"/>
            <a:ext cx="8045381" cy="523220"/>
          </a:xfrm>
          <a:prstGeom prst="rect">
            <a:avLst/>
          </a:prstGeom>
          <a:noFill/>
        </p:spPr>
        <p:txBody>
          <a:bodyPr wrap="square" rtlCol="0">
            <a:spAutoFit/>
          </a:bodyPr>
          <a:lstStyle/>
          <a:p>
            <a:pPr algn="ctr"/>
            <a:r>
              <a:rPr lang="en-US" altLang="zh-CN" sz="2800">
                <a:solidFill>
                  <a:srgbClr val="76312F"/>
                </a:solidFill>
                <a:latin typeface="微软雅黑" panose="020B0503020204020204" pitchFamily="34" charset="-122"/>
                <a:ea typeface="微软雅黑" panose="020B0503020204020204" pitchFamily="34" charset="-122"/>
              </a:rPr>
              <a:t>Analysis of AI labor market and skills demand</a:t>
            </a:r>
            <a:endParaRPr lang="zh-CN" altLang="en-US" sz="2800">
              <a:solidFill>
                <a:srgbClr val="622927"/>
              </a:solidFill>
            </a:endParaRP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10</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709351"/>
            <a:ext cx="8319338" cy="4384542"/>
          </a:xfrm>
        </p:spPr>
        <p:txBody>
          <a:bodyPr vert="horz" lIns="91440" tIns="45720" rIns="91440" bIns="45720" anchor="t"/>
          <a:lstStyle/>
          <a:p>
            <a:pPr marL="0" indent="0">
              <a:buNone/>
            </a:pPr>
            <a:r>
              <a:rPr lang="en-US" altLang="zh-CN" sz="1800" kern="0">
                <a:solidFill>
                  <a:srgbClr val="2D3B45"/>
                </a:solidFill>
                <a:effectLst/>
                <a:latin typeface="Times New Roman" panose="02020603050405020304" pitchFamily="18" charset="0"/>
                <a:ea typeface="宋体" panose="02010600030101010101" pitchFamily="2" charset="-122"/>
                <a:cs typeface="Times New Roman" panose="02020603050405020304" pitchFamily="18" charset="0"/>
              </a:rPr>
              <a:t>The dataset has 11167 rows and 11 columns:</a:t>
            </a:r>
          </a:p>
          <a:p>
            <a:r>
              <a:rPr lang="en-US" altLang="zh-CN" sz="1800" kern="0">
                <a:solidFill>
                  <a:srgbClr val="2D3B45"/>
                </a:solidFill>
                <a:effectLst/>
                <a:latin typeface="Times New Roman"/>
                <a:ea typeface="宋体"/>
                <a:cs typeface="Times New Roman"/>
              </a:rPr>
              <a:t>Job Title, Company Name, Company Location, Company Rating, Salary, Extracted Date, </a:t>
            </a:r>
            <a:r>
              <a:rPr lang="en-US" altLang="zh-CN" sz="1800" kern="0">
                <a:solidFill>
                  <a:srgbClr val="2D3B45"/>
                </a:solidFill>
                <a:latin typeface="Times New Roman"/>
                <a:ea typeface="宋体"/>
                <a:cs typeface="Times New Roman"/>
              </a:rPr>
              <a:t>Publish</a:t>
            </a:r>
            <a:r>
              <a:rPr lang="en-US" altLang="zh-CN" sz="1800" kern="0">
                <a:solidFill>
                  <a:srgbClr val="2D3B45"/>
                </a:solidFill>
                <a:effectLst/>
                <a:latin typeface="Times New Roman"/>
                <a:ea typeface="宋体"/>
                <a:cs typeface="Times New Roman"/>
              </a:rPr>
              <a:t> Date, Content URL, Content text , </a:t>
            </a:r>
            <a:r>
              <a:rPr lang="en-US" altLang="zh-CN" sz="1800" kern="0" err="1">
                <a:solidFill>
                  <a:srgbClr val="2D3B45"/>
                </a:solidFill>
                <a:effectLst/>
                <a:latin typeface="Times New Roman"/>
                <a:ea typeface="宋体"/>
                <a:cs typeface="Times New Roman"/>
              </a:rPr>
              <a:t>SearchRegion</a:t>
            </a:r>
            <a:r>
              <a:rPr lang="en-US" altLang="zh-CN" sz="1800" kern="0">
                <a:solidFill>
                  <a:srgbClr val="2D3B45"/>
                </a:solidFill>
                <a:effectLst/>
                <a:latin typeface="Times New Roman"/>
                <a:ea typeface="宋体"/>
                <a:cs typeface="Times New Roman"/>
              </a:rPr>
              <a:t> , </a:t>
            </a:r>
            <a:r>
              <a:rPr lang="en-US" altLang="zh-CN" sz="1800" kern="0" err="1">
                <a:solidFill>
                  <a:srgbClr val="2D3B45"/>
                </a:solidFill>
                <a:effectLst/>
                <a:latin typeface="Times New Roman"/>
                <a:ea typeface="宋体"/>
                <a:cs typeface="Times New Roman"/>
              </a:rPr>
              <a:t>SearchDomain</a:t>
            </a:r>
            <a:endParaRPr lang="zh-CN" altLang="zh-CN" sz="1800" kern="100">
              <a:effectLst/>
              <a:latin typeface="Times New Roman"/>
              <a:ea typeface="宋体"/>
              <a:cs typeface="Times New Roman"/>
            </a:endParaRPr>
          </a:p>
          <a:p>
            <a:pPr marL="0" lvl="0" indent="0" algn="l">
              <a:spcBef>
                <a:spcPts val="900"/>
              </a:spcBef>
              <a:spcAft>
                <a:spcPts val="900"/>
              </a:spcAft>
              <a:buSzPts val="1000"/>
              <a:buNone/>
              <a:tabLst>
                <a:tab pos="457200" algn="l"/>
              </a:tabLst>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lIns="91440" tIns="45720" rIns="91440" bIns="45720" anchor="t"/>
          <a:lstStyle/>
          <a:p>
            <a:r>
              <a:rPr lang="en-US" sz="3200" b="1" i="0">
                <a:solidFill>
                  <a:srgbClr val="000000"/>
                </a:solidFill>
                <a:effectLst/>
              </a:rPr>
              <a:t>Data Collection</a:t>
            </a:r>
            <a:endParaRPr lang="zh-CN"/>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a:lstStyle/>
          <a:p>
            <a:r>
              <a:rPr lang="en-US" altLang="zh-CN" sz="1800" b="1" i="0">
                <a:solidFill>
                  <a:srgbClr val="000000"/>
                </a:solidFill>
                <a:effectLst/>
                <a:latin typeface="ArialMT"/>
              </a:rPr>
              <a:t>Data analysis</a:t>
            </a:r>
            <a:endParaRPr lang="zh-CN" altLang="en-US"/>
          </a:p>
        </p:txBody>
      </p:sp>
      <p:pic>
        <p:nvPicPr>
          <p:cNvPr id="8" name="图片 7" descr="电脑屏幕截图&#10;&#10;描述已自动生成">
            <a:extLst>
              <a:ext uri="{FF2B5EF4-FFF2-40B4-BE49-F238E27FC236}">
                <a16:creationId xmlns:a16="http://schemas.microsoft.com/office/drawing/2014/main" id="{D6DBB9A8-AAAE-4BD7-A1E8-66EB7AB50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298" y="3023578"/>
            <a:ext cx="8523404" cy="2650843"/>
          </a:xfrm>
          <a:prstGeom prst="rect">
            <a:avLst/>
          </a:prstGeom>
        </p:spPr>
      </p:pic>
    </p:spTree>
    <p:extLst>
      <p:ext uri="{BB962C8B-B14F-4D97-AF65-F5344CB8AC3E}">
        <p14:creationId xmlns:p14="http://schemas.microsoft.com/office/powerpoint/2010/main" val="3002771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lIns="91440" tIns="45720" rIns="91440" bIns="45720" rtlCol="0" anchor="t">
              <a:spAutoFit/>
            </a:bodyPr>
            <a:lstStyle/>
            <a:p>
              <a:pPr algn="ctr"/>
              <a:r>
                <a:rPr lang="en-US" altLang="zh-CN" sz="3600" dirty="0">
                  <a:solidFill>
                    <a:schemeClr val="bg1"/>
                  </a:solidFill>
                  <a:latin typeface="微软雅黑"/>
                  <a:ea typeface="微软雅黑"/>
                  <a:cs typeface="胡晓波男神体" panose="02010600030101010101" pitchFamily="2" charset="-122"/>
                </a:rPr>
                <a:t>03</a:t>
              </a:r>
              <a:endParaRPr lang="zh-CN" altLang="en-US" sz="3600" dirty="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1802398" y="3019662"/>
            <a:ext cx="5669831" cy="738664"/>
          </a:xfrm>
          <a:prstGeom prst="rect">
            <a:avLst/>
          </a:prstGeom>
        </p:spPr>
        <p:txBody>
          <a:bodyPr wrap="square" lIns="0" tIns="0" rIns="0" bIns="0" anchor="t">
            <a:spAutoFit/>
          </a:bodyPr>
          <a:lstStyle/>
          <a:p>
            <a:pPr algn="l"/>
            <a:r>
              <a:rPr lang="en-US" altLang="zh-CN" sz="4800">
                <a:solidFill>
                  <a:srgbClr val="622927"/>
                </a:solidFill>
                <a:latin typeface="Arial"/>
                <a:ea typeface="微软雅黑"/>
                <a:cs typeface="Arial"/>
                <a:sym typeface="Arial" panose="020B0604020202020204" pitchFamily="34" charset="0"/>
              </a:rPr>
              <a:t>Data Preprocessing</a:t>
            </a:r>
            <a:endParaRPr lang="en-US" altLang="zh-CN" sz="4800">
              <a:solidFill>
                <a:srgbClr val="622927"/>
              </a:solidFill>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4807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47DBBEC-FF29-4A57-940B-99850714F218}"/>
              </a:ext>
            </a:extLst>
          </p:cNvPr>
          <p:cNvSpPr>
            <a:spLocks noGrp="1"/>
          </p:cNvSpPr>
          <p:nvPr>
            <p:ph type="sldNum" sz="quarter" idx="15"/>
          </p:nvPr>
        </p:nvSpPr>
        <p:spPr/>
        <p:txBody>
          <a:bodyPr/>
          <a:lstStyle/>
          <a:p>
            <a:fld id="{12342C3A-DD85-7843-B416-BD52AB030D59}" type="slidenum">
              <a:rPr lang="en-US" smtClean="0"/>
              <a:pPr/>
              <a:t>12</a:t>
            </a:fld>
            <a:endParaRPr lang="en-US"/>
          </a:p>
        </p:txBody>
      </p:sp>
      <p:sp>
        <p:nvSpPr>
          <p:cNvPr id="3" name="文本占位符 2">
            <a:extLst>
              <a:ext uri="{FF2B5EF4-FFF2-40B4-BE49-F238E27FC236}">
                <a16:creationId xmlns:a16="http://schemas.microsoft.com/office/drawing/2014/main" id="{55545BB2-61C3-4406-BCB0-681F66F153EA}"/>
              </a:ext>
            </a:extLst>
          </p:cNvPr>
          <p:cNvSpPr>
            <a:spLocks noGrp="1"/>
          </p:cNvSpPr>
          <p:nvPr>
            <p:ph type="body" sz="quarter" idx="12"/>
          </p:nvPr>
        </p:nvSpPr>
        <p:spPr>
          <a:xfrm>
            <a:off x="227013" y="1709351"/>
            <a:ext cx="8691562" cy="4384542"/>
          </a:xfrm>
        </p:spPr>
        <p:txBody>
          <a:bodyPr vert="horz" lIns="91440" tIns="45720" rIns="91440" bIns="45720" anchor="t"/>
          <a:lstStyle/>
          <a:p>
            <a:r>
              <a:rPr lang="en-US" altLang="zh-CN" sz="1800" kern="0">
                <a:solidFill>
                  <a:srgbClr val="2D3B45"/>
                </a:solidFill>
                <a:latin typeface="Times New Roman"/>
                <a:ea typeface="宋体"/>
                <a:cs typeface="Times New Roman"/>
              </a:rPr>
              <a:t>Observe the distribution and  delete</a:t>
            </a:r>
            <a:r>
              <a:rPr lang="en-US" altLang="zh-CN" sz="1800" kern="0">
                <a:solidFill>
                  <a:srgbClr val="2D3B45"/>
                </a:solidFill>
                <a:effectLst/>
                <a:latin typeface="Times New Roman"/>
                <a:ea typeface="宋体"/>
                <a:cs typeface="Times New Roman"/>
              </a:rPr>
              <a:t> those empty and None rows.</a:t>
            </a:r>
            <a:r>
              <a:rPr lang="en-US" altLang="zh-CN" sz="1800" kern="0">
                <a:solidFill>
                  <a:srgbClr val="2D3B45"/>
                </a:solidFill>
                <a:latin typeface="Times New Roman"/>
                <a:ea typeface="宋体"/>
                <a:cs typeface="Times New Roman"/>
              </a:rPr>
              <a:t> </a:t>
            </a:r>
            <a:endParaRPr lang="en-US" altLang="zh-CN" sz="1800" kern="0">
              <a:solidFill>
                <a:srgbClr val="2D3B45"/>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a:solidFill>
                  <a:srgbClr val="2D3B45"/>
                </a:solidFill>
                <a:effectLst/>
                <a:latin typeface="Times New Roman"/>
                <a:ea typeface="宋体"/>
                <a:cs typeface="Times New Roman"/>
              </a:rPr>
              <a:t>Uniform the scale, such like Data and Salary. We turn the string type salary into an integer value.</a:t>
            </a:r>
            <a:r>
              <a:rPr lang="en-US" altLang="zh-CN" sz="1800" kern="0">
                <a:solidFill>
                  <a:srgbClr val="2D3B45"/>
                </a:solidFill>
                <a:latin typeface="Times New Roman"/>
                <a:ea typeface="宋体"/>
                <a:cs typeface="Times New Roman"/>
              </a:rPr>
              <a:t> </a:t>
            </a:r>
            <a:endParaRPr lang="en-US" altLang="zh-CN" sz="1800" kern="0">
              <a:solidFill>
                <a:srgbClr val="2D3B45"/>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a:solidFill>
                  <a:srgbClr val="2D3B45"/>
                </a:solidFill>
                <a:effectLst/>
                <a:latin typeface="Times New Roman"/>
                <a:ea typeface="宋体"/>
                <a:cs typeface="Times New Roman"/>
              </a:rPr>
              <a:t>Do one-hot encoding on these columns, such as Job type</a:t>
            </a:r>
            <a:r>
              <a:rPr lang="en-US" altLang="zh-CN" sz="1800" kern="0">
                <a:solidFill>
                  <a:srgbClr val="2D3B45"/>
                </a:solidFill>
                <a:latin typeface="Times New Roman"/>
                <a:ea typeface="宋体"/>
                <a:cs typeface="Times New Roman"/>
              </a:rPr>
              <a:t> and</a:t>
            </a:r>
            <a:r>
              <a:rPr lang="en-US" altLang="zh-CN" sz="1800" kern="0">
                <a:solidFill>
                  <a:srgbClr val="2D3B45"/>
                </a:solidFill>
                <a:effectLst/>
                <a:latin typeface="Times New Roman"/>
                <a:ea typeface="宋体"/>
                <a:cs typeface="Times New Roman"/>
              </a:rPr>
              <a:t> Company Location.</a:t>
            </a:r>
            <a:endParaRPr lang="zh-CN" altLang="zh-CN" sz="1800" kern="100">
              <a:effectLst/>
              <a:latin typeface="Times New Roman"/>
              <a:ea typeface="宋体"/>
              <a:cs typeface="Times New Roman"/>
            </a:endParaRPr>
          </a:p>
          <a:p>
            <a:r>
              <a:rPr lang="en-US" sz="1800" kern="0">
                <a:latin typeface="Times New Roman"/>
                <a:ea typeface="宋体"/>
              </a:rPr>
              <a:t>Based on the job title, extract whether it is a senior position and calculate the </a:t>
            </a:r>
            <a:r>
              <a:rPr lang="en-US" sz="1800" kern="0" err="1">
                <a:latin typeface="Times New Roman"/>
                <a:ea typeface="宋体"/>
              </a:rPr>
              <a:t>tf-idf</a:t>
            </a:r>
            <a:r>
              <a:rPr lang="en-US" sz="1800" kern="0">
                <a:latin typeface="Times New Roman"/>
                <a:ea typeface="宋体"/>
              </a:rPr>
              <a:t> of the job title.</a:t>
            </a:r>
          </a:p>
          <a:p>
            <a:r>
              <a:rPr lang="en-US" altLang="zh-CN" sz="1800" kern="0">
                <a:latin typeface="Times New Roman"/>
                <a:ea typeface="宋体"/>
              </a:rPr>
              <a:t>Based on the job description, generate the description keywords. Then, we extract some feature </a:t>
            </a:r>
            <a:r>
              <a:rPr lang="en-US" sz="1800" kern="0">
                <a:latin typeface="Times New Roman"/>
                <a:ea typeface="宋体"/>
                <a:cs typeface="Times New Roman"/>
              </a:rPr>
              <a:t>from these keywords, such as</a:t>
            </a:r>
            <a:r>
              <a:rPr lang="en-US" altLang="zh-CN" sz="1800" kern="0">
                <a:latin typeface="Times New Roman"/>
                <a:ea typeface="宋体"/>
              </a:rPr>
              <a:t> degree and skills requirements.</a:t>
            </a:r>
          </a:p>
          <a:p>
            <a:r>
              <a:rPr lang="en-US" altLang="zh-CN" sz="1800" kern="0">
                <a:latin typeface="Times New Roman"/>
                <a:ea typeface="宋体"/>
              </a:rPr>
              <a:t>Based on the hot map and exp</a:t>
            </a:r>
            <a:r>
              <a:rPr lang="en-US" sz="1800" kern="0">
                <a:latin typeface="Times"/>
                <a:ea typeface="宋体"/>
              </a:rPr>
              <a:t>erimental results on validation set, we can get the final feature.</a:t>
            </a:r>
            <a:endParaRPr lang="en-US" sz="1800" kern="0">
              <a:latin typeface="Times"/>
              <a:ea typeface="宋体" panose="02010600030101010101" pitchFamily="2" charset="-122"/>
            </a:endParaRPr>
          </a:p>
          <a:p>
            <a:endParaRPr lang="zh-CN" altLang="en-US">
              <a:ea typeface="宋体" panose="02010600030101010101" pitchFamily="2" charset="-122"/>
            </a:endParaRPr>
          </a:p>
        </p:txBody>
      </p:sp>
      <p:sp>
        <p:nvSpPr>
          <p:cNvPr id="4" name="标题 3">
            <a:extLst>
              <a:ext uri="{FF2B5EF4-FFF2-40B4-BE49-F238E27FC236}">
                <a16:creationId xmlns:a16="http://schemas.microsoft.com/office/drawing/2014/main" id="{06D6F692-77E1-430B-B64A-E45FBDF91605}"/>
              </a:ext>
            </a:extLst>
          </p:cNvPr>
          <p:cNvSpPr>
            <a:spLocks noGrp="1"/>
          </p:cNvSpPr>
          <p:nvPr>
            <p:ph type="title"/>
          </p:nvPr>
        </p:nvSpPr>
        <p:spPr/>
        <p:txBody>
          <a:bodyPr/>
          <a:lstStyle/>
          <a:p>
            <a:r>
              <a:rPr lang="en-US" altLang="zh-CN"/>
              <a:t>Data Preprocessing</a:t>
            </a:r>
            <a:endParaRPr lang="zh-CN" altLang="en-US"/>
          </a:p>
        </p:txBody>
      </p:sp>
    </p:spTree>
    <p:extLst>
      <p:ext uri="{BB962C8B-B14F-4D97-AF65-F5344CB8AC3E}">
        <p14:creationId xmlns:p14="http://schemas.microsoft.com/office/powerpoint/2010/main" val="2934455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A66E07-1416-4753-8546-9E1BCE707058}"/>
              </a:ext>
            </a:extLst>
          </p:cNvPr>
          <p:cNvSpPr>
            <a:spLocks noGrp="1"/>
          </p:cNvSpPr>
          <p:nvPr>
            <p:ph type="sldNum" sz="quarter" idx="15"/>
          </p:nvPr>
        </p:nvSpPr>
        <p:spPr/>
        <p:txBody>
          <a:bodyPr/>
          <a:lstStyle/>
          <a:p>
            <a:fld id="{12342C3A-DD85-7843-B416-BD52AB030D59}" type="slidenum">
              <a:rPr lang="en-US" smtClean="0"/>
              <a:pPr/>
              <a:t>14</a:t>
            </a:fld>
            <a:endParaRPr lang="en-US"/>
          </a:p>
        </p:txBody>
      </p:sp>
      <p:sp>
        <p:nvSpPr>
          <p:cNvPr id="4" name="标题 3">
            <a:extLst>
              <a:ext uri="{FF2B5EF4-FFF2-40B4-BE49-F238E27FC236}">
                <a16:creationId xmlns:a16="http://schemas.microsoft.com/office/drawing/2014/main" id="{36723B91-B2C9-4F4B-AA63-39B20C3F6EA2}"/>
              </a:ext>
            </a:extLst>
          </p:cNvPr>
          <p:cNvSpPr>
            <a:spLocks noGrp="1"/>
          </p:cNvSpPr>
          <p:nvPr>
            <p:ph type="title"/>
          </p:nvPr>
        </p:nvSpPr>
        <p:spPr/>
        <p:txBody>
          <a:bodyPr lIns="91440" tIns="45720" rIns="91440" bIns="45720" anchor="t"/>
          <a:lstStyle/>
          <a:p>
            <a:r>
              <a:rPr lang="en-US">
                <a:ea typeface="宋体"/>
              </a:rPr>
              <a:t>Data Preprocessing</a:t>
            </a:r>
            <a:endParaRPr lang="zh-CN"/>
          </a:p>
        </p:txBody>
      </p:sp>
      <p:sp>
        <p:nvSpPr>
          <p:cNvPr id="5" name="文本占位符 4">
            <a:extLst>
              <a:ext uri="{FF2B5EF4-FFF2-40B4-BE49-F238E27FC236}">
                <a16:creationId xmlns:a16="http://schemas.microsoft.com/office/drawing/2014/main" id="{61308EA0-C416-44E7-B26A-1EEDD832375C}"/>
              </a:ext>
            </a:extLst>
          </p:cNvPr>
          <p:cNvSpPr>
            <a:spLocks noGrp="1"/>
          </p:cNvSpPr>
          <p:nvPr>
            <p:ph type="body" sz="quarter" idx="13"/>
          </p:nvPr>
        </p:nvSpPr>
        <p:spPr/>
        <p:txBody>
          <a:bodyPr vert="horz" wrap="none" lIns="91440" tIns="45720" rIns="91440" bIns="45720" anchor="t" anchorCtr="0"/>
          <a:lstStyle/>
          <a:p>
            <a:r>
              <a:rPr lang="zh-CN" altLang="en-US">
                <a:ea typeface="宋体"/>
              </a:rPr>
              <a:t>Salary</a:t>
            </a:r>
            <a:endParaRPr lang="zh-CN" altLang="en-US"/>
          </a:p>
        </p:txBody>
      </p:sp>
      <p:pic>
        <p:nvPicPr>
          <p:cNvPr id="7" name="图片 7" descr="图表, 直方图&#10;&#10;已自动生成说明">
            <a:extLst>
              <a:ext uri="{FF2B5EF4-FFF2-40B4-BE49-F238E27FC236}">
                <a16:creationId xmlns:a16="http://schemas.microsoft.com/office/drawing/2014/main" id="{98D8449F-7D46-455D-A185-5A87E6145695}"/>
              </a:ext>
            </a:extLst>
          </p:cNvPr>
          <p:cNvPicPr>
            <a:picLocks noChangeAspect="1"/>
          </p:cNvPicPr>
          <p:nvPr/>
        </p:nvPicPr>
        <p:blipFill>
          <a:blip r:embed="rId2"/>
          <a:stretch>
            <a:fillRect/>
          </a:stretch>
        </p:blipFill>
        <p:spPr>
          <a:xfrm>
            <a:off x="884452" y="1522908"/>
            <a:ext cx="7375093" cy="4540904"/>
          </a:xfrm>
          <a:prstGeom prst="rect">
            <a:avLst/>
          </a:prstGeom>
        </p:spPr>
      </p:pic>
    </p:spTree>
    <p:extLst>
      <p:ext uri="{BB962C8B-B14F-4D97-AF65-F5344CB8AC3E}">
        <p14:creationId xmlns:p14="http://schemas.microsoft.com/office/powerpoint/2010/main" val="382946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15</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lIns="91440" tIns="45720" rIns="91440" bIns="45720" anchor="t"/>
          <a:lstStyle/>
          <a:p>
            <a:r>
              <a:rPr lang="en-US"/>
              <a:t>Data Preprocessing</a:t>
            </a:r>
            <a:endParaRPr lang="zh-CN"/>
          </a:p>
        </p:txBody>
      </p:sp>
      <p:sp>
        <p:nvSpPr>
          <p:cNvPr id="5" name="文本占位符 4">
            <a:extLst>
              <a:ext uri="{FF2B5EF4-FFF2-40B4-BE49-F238E27FC236}">
                <a16:creationId xmlns:a16="http://schemas.microsoft.com/office/drawing/2014/main" id="{051002DA-C18D-4883-91EE-C95893701A19}"/>
              </a:ext>
            </a:extLst>
          </p:cNvPr>
          <p:cNvSpPr>
            <a:spLocks noGrp="1"/>
          </p:cNvSpPr>
          <p:nvPr>
            <p:ph type="body" sz="quarter" idx="13"/>
          </p:nvPr>
        </p:nvSpPr>
        <p:spPr/>
        <p:txBody>
          <a:bodyPr/>
          <a:lstStyle/>
          <a:p>
            <a:r>
              <a:rPr lang="en-US" altLang="zh-CN"/>
              <a:t>Salary by region and domain</a:t>
            </a:r>
            <a:endParaRPr lang="zh-CN" altLang="en-US"/>
          </a:p>
          <a:p>
            <a:endParaRPr lang="zh-CN" altLang="en-US"/>
          </a:p>
        </p:txBody>
      </p:sp>
      <p:pic>
        <p:nvPicPr>
          <p:cNvPr id="7" name="图片 6" descr="图表, 条形图&#10;&#10;描述已自动生成">
            <a:extLst>
              <a:ext uri="{FF2B5EF4-FFF2-40B4-BE49-F238E27FC236}">
                <a16:creationId xmlns:a16="http://schemas.microsoft.com/office/drawing/2014/main" id="{ACD09866-487A-4510-813C-596F54890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625" y="1643746"/>
            <a:ext cx="8306324" cy="3931144"/>
          </a:xfrm>
          <a:prstGeom prst="rect">
            <a:avLst/>
          </a:prstGeom>
        </p:spPr>
      </p:pic>
    </p:spTree>
    <p:extLst>
      <p:ext uri="{BB962C8B-B14F-4D97-AF65-F5344CB8AC3E}">
        <p14:creationId xmlns:p14="http://schemas.microsoft.com/office/powerpoint/2010/main" val="184799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E44CDB-95DC-4189-85A9-3E69169FADEF}"/>
              </a:ext>
            </a:extLst>
          </p:cNvPr>
          <p:cNvSpPr>
            <a:spLocks noGrp="1"/>
          </p:cNvSpPr>
          <p:nvPr>
            <p:ph type="sldNum" sz="quarter" idx="15"/>
          </p:nvPr>
        </p:nvSpPr>
        <p:spPr/>
        <p:txBody>
          <a:bodyPr/>
          <a:lstStyle/>
          <a:p>
            <a:fld id="{12342C3A-DD85-7843-B416-BD52AB030D59}" type="slidenum">
              <a:rPr lang="en-US" smtClean="0"/>
              <a:pPr/>
              <a:t>17</a:t>
            </a:fld>
            <a:endParaRPr lang="en-US"/>
          </a:p>
        </p:txBody>
      </p:sp>
      <p:sp>
        <p:nvSpPr>
          <p:cNvPr id="4" name="标题 3">
            <a:extLst>
              <a:ext uri="{FF2B5EF4-FFF2-40B4-BE49-F238E27FC236}">
                <a16:creationId xmlns:a16="http://schemas.microsoft.com/office/drawing/2014/main" id="{4B01997E-7B2A-48E1-9FCB-018036623CBA}"/>
              </a:ext>
            </a:extLst>
          </p:cNvPr>
          <p:cNvSpPr>
            <a:spLocks noGrp="1"/>
          </p:cNvSpPr>
          <p:nvPr>
            <p:ph type="title"/>
          </p:nvPr>
        </p:nvSpPr>
        <p:spPr/>
        <p:txBody>
          <a:bodyPr lIns="91440" tIns="45720" rIns="91440" bIns="45720" anchor="t"/>
          <a:lstStyle/>
          <a:p>
            <a:r>
              <a:rPr lang="en-US" altLang="zh-CN"/>
              <a:t>Data Preprocessing</a:t>
            </a:r>
            <a:endParaRPr lang="zh-CN"/>
          </a:p>
        </p:txBody>
      </p:sp>
      <p:sp>
        <p:nvSpPr>
          <p:cNvPr id="5" name="文本占位符 4">
            <a:extLst>
              <a:ext uri="{FF2B5EF4-FFF2-40B4-BE49-F238E27FC236}">
                <a16:creationId xmlns:a16="http://schemas.microsoft.com/office/drawing/2014/main" id="{F20CB7BC-58F8-4537-8CF0-5C1A60E917BF}"/>
              </a:ext>
            </a:extLst>
          </p:cNvPr>
          <p:cNvSpPr>
            <a:spLocks noGrp="1"/>
          </p:cNvSpPr>
          <p:nvPr>
            <p:ph type="body" sz="quarter" idx="13"/>
          </p:nvPr>
        </p:nvSpPr>
        <p:spPr/>
        <p:txBody>
          <a:bodyPr vert="horz" wrap="none" lIns="91440" tIns="45720" rIns="91440" bIns="45720" anchor="t" anchorCtr="0"/>
          <a:lstStyle/>
          <a:p>
            <a:r>
              <a:rPr lang="zh-CN" altLang="en-US">
                <a:ea typeface="宋体"/>
              </a:rPr>
              <a:t>Description Words</a:t>
            </a:r>
            <a:endParaRPr lang="zh-CN" altLang="en-US"/>
          </a:p>
        </p:txBody>
      </p:sp>
      <p:sp>
        <p:nvSpPr>
          <p:cNvPr id="7" name="文本框 6">
            <a:extLst>
              <a:ext uri="{FF2B5EF4-FFF2-40B4-BE49-F238E27FC236}">
                <a16:creationId xmlns:a16="http://schemas.microsoft.com/office/drawing/2014/main" id="{D444C697-00FE-45D2-957E-6008C3576C59}"/>
              </a:ext>
            </a:extLst>
          </p:cNvPr>
          <p:cNvSpPr txBox="1"/>
          <p:nvPr/>
        </p:nvSpPr>
        <p:spPr>
          <a:xfrm>
            <a:off x="664836" y="1732967"/>
            <a:ext cx="5628150" cy="2805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zh-CN" altLang="en-US" sz="2400">
                <a:ea typeface="宋体"/>
              </a:rPr>
              <a:t>Word tokenization</a:t>
            </a:r>
            <a:endParaRPr lang="zh-CN">
              <a:cs typeface="Calibri"/>
            </a:endParaRPr>
          </a:p>
          <a:p>
            <a:pPr marL="342900" indent="-342900">
              <a:lnSpc>
                <a:spcPct val="150000"/>
              </a:lnSpc>
              <a:buFont typeface="Arial"/>
              <a:buChar char="•"/>
            </a:pPr>
            <a:r>
              <a:rPr lang="zh-CN" altLang="en-US" sz="2400">
                <a:ea typeface="宋体"/>
                <a:cs typeface="Calibri"/>
              </a:rPr>
              <a:t>Remove punctuation and stopwords</a:t>
            </a:r>
          </a:p>
          <a:p>
            <a:pPr marL="342900" indent="-342900">
              <a:lnSpc>
                <a:spcPct val="150000"/>
              </a:lnSpc>
              <a:buFont typeface="Arial"/>
              <a:buChar char="•"/>
            </a:pPr>
            <a:r>
              <a:rPr lang="zh-CN" altLang="en-US" sz="2400">
                <a:ea typeface="宋体"/>
                <a:cs typeface="Calibri"/>
              </a:rPr>
              <a:t>Filter it by pos-tag</a:t>
            </a:r>
          </a:p>
          <a:p>
            <a:pPr>
              <a:lnSpc>
                <a:spcPct val="150000"/>
              </a:lnSpc>
            </a:pPr>
            <a:endParaRPr lang="zh-CN" altLang="en-US" sz="2400">
              <a:ea typeface="宋体"/>
              <a:cs typeface="Calibri"/>
            </a:endParaRPr>
          </a:p>
          <a:p>
            <a:pPr>
              <a:lnSpc>
                <a:spcPct val="150000"/>
              </a:lnSpc>
            </a:pPr>
            <a:r>
              <a:rPr lang="zh-CN" altLang="en-US" sz="2400">
                <a:ea typeface="宋体"/>
                <a:cs typeface="Calibri"/>
              </a:rPr>
              <a:t>Get the </a:t>
            </a:r>
            <a:r>
              <a:rPr lang="zh-CN" sz="2400">
                <a:ea typeface="+mn-lt"/>
                <a:cs typeface="+mn-lt"/>
              </a:rPr>
              <a:t>description words of the job</a:t>
            </a:r>
            <a:r>
              <a:rPr lang="en-US" altLang="zh-CN" sz="2400">
                <a:ea typeface="+mn-lt"/>
                <a:cs typeface="+mn-lt"/>
              </a:rPr>
              <a:t>:</a:t>
            </a:r>
            <a:endParaRPr lang="en-US" altLang="zh-CN" sz="2400">
              <a:ea typeface="宋体"/>
              <a:cs typeface="Calibri"/>
            </a:endParaRPr>
          </a:p>
        </p:txBody>
      </p:sp>
      <p:pic>
        <p:nvPicPr>
          <p:cNvPr id="8" name="图片 8" descr="电脑屏幕截图&#10;&#10;已自动生成说明">
            <a:extLst>
              <a:ext uri="{FF2B5EF4-FFF2-40B4-BE49-F238E27FC236}">
                <a16:creationId xmlns:a16="http://schemas.microsoft.com/office/drawing/2014/main" id="{F5E2A358-09F5-47A3-8518-68BDB43ABDC3}"/>
              </a:ext>
            </a:extLst>
          </p:cNvPr>
          <p:cNvPicPr>
            <a:picLocks noChangeAspect="1"/>
          </p:cNvPicPr>
          <p:nvPr/>
        </p:nvPicPr>
        <p:blipFill>
          <a:blip r:embed="rId2"/>
          <a:stretch>
            <a:fillRect/>
          </a:stretch>
        </p:blipFill>
        <p:spPr>
          <a:xfrm>
            <a:off x="664836" y="4583468"/>
            <a:ext cx="6756177" cy="1544321"/>
          </a:xfrm>
          <a:prstGeom prst="rect">
            <a:avLst/>
          </a:prstGeom>
        </p:spPr>
      </p:pic>
    </p:spTree>
    <p:extLst>
      <p:ext uri="{BB962C8B-B14F-4D97-AF65-F5344CB8AC3E}">
        <p14:creationId xmlns:p14="http://schemas.microsoft.com/office/powerpoint/2010/main" val="102724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B01BB0-63C9-4B4E-9D58-A43D4248D084}"/>
              </a:ext>
            </a:extLst>
          </p:cNvPr>
          <p:cNvSpPr>
            <a:spLocks noGrp="1"/>
          </p:cNvSpPr>
          <p:nvPr>
            <p:ph type="sldNum" sz="quarter" idx="15"/>
          </p:nvPr>
        </p:nvSpPr>
        <p:spPr/>
        <p:txBody>
          <a:bodyPr/>
          <a:lstStyle/>
          <a:p>
            <a:fld id="{12342C3A-DD85-7843-B416-BD52AB030D59}" type="slidenum">
              <a:rPr lang="en-US" smtClean="0"/>
              <a:pPr/>
              <a:t>18</a:t>
            </a:fld>
            <a:endParaRPr lang="en-US"/>
          </a:p>
        </p:txBody>
      </p:sp>
      <p:sp>
        <p:nvSpPr>
          <p:cNvPr id="4" name="标题 3">
            <a:extLst>
              <a:ext uri="{FF2B5EF4-FFF2-40B4-BE49-F238E27FC236}">
                <a16:creationId xmlns:a16="http://schemas.microsoft.com/office/drawing/2014/main" id="{9B371E37-F91C-4A95-B5D2-FFF33F2AFCCA}"/>
              </a:ext>
            </a:extLst>
          </p:cNvPr>
          <p:cNvSpPr>
            <a:spLocks noGrp="1"/>
          </p:cNvSpPr>
          <p:nvPr>
            <p:ph type="title"/>
          </p:nvPr>
        </p:nvSpPr>
        <p:spPr/>
        <p:txBody>
          <a:bodyPr lIns="91440" tIns="45720" rIns="91440" bIns="45720" anchor="t"/>
          <a:lstStyle/>
          <a:p>
            <a:r>
              <a:rPr lang="en-US">
                <a:ea typeface="宋体"/>
              </a:rPr>
              <a:t>Data Preprocessing</a:t>
            </a:r>
            <a:endParaRPr lang="zh-CN"/>
          </a:p>
        </p:txBody>
      </p:sp>
      <p:sp>
        <p:nvSpPr>
          <p:cNvPr id="5" name="文本占位符 4">
            <a:extLst>
              <a:ext uri="{FF2B5EF4-FFF2-40B4-BE49-F238E27FC236}">
                <a16:creationId xmlns:a16="http://schemas.microsoft.com/office/drawing/2014/main" id="{269C7B1F-4CF2-4D3C-8A48-72F188B176A3}"/>
              </a:ext>
            </a:extLst>
          </p:cNvPr>
          <p:cNvSpPr>
            <a:spLocks noGrp="1"/>
          </p:cNvSpPr>
          <p:nvPr>
            <p:ph type="body" sz="quarter" idx="13"/>
          </p:nvPr>
        </p:nvSpPr>
        <p:spPr/>
        <p:txBody>
          <a:bodyPr vert="horz" wrap="none" lIns="91440" tIns="45720" rIns="91440" bIns="45720" anchor="t" anchorCtr="0"/>
          <a:lstStyle/>
          <a:p>
            <a:r>
              <a:rPr lang="zh-CN">
                <a:ea typeface="宋体"/>
              </a:rPr>
              <a:t>Top 30 tools for AI related </a:t>
            </a:r>
            <a:r>
              <a:rPr lang="en-US" altLang="zh-CN">
                <a:ea typeface="宋体"/>
              </a:rPr>
              <a:t>j</a:t>
            </a:r>
            <a:r>
              <a:rPr lang="zh-CN">
                <a:ea typeface="宋体"/>
              </a:rPr>
              <a:t>obs</a:t>
            </a:r>
          </a:p>
        </p:txBody>
      </p:sp>
      <p:pic>
        <p:nvPicPr>
          <p:cNvPr id="7" name="图片 7" descr="图表, 直方图&#10;&#10;已自动生成说明">
            <a:extLst>
              <a:ext uri="{FF2B5EF4-FFF2-40B4-BE49-F238E27FC236}">
                <a16:creationId xmlns:a16="http://schemas.microsoft.com/office/drawing/2014/main" id="{AEA8F329-F306-4D5F-8C66-616F95A335A7}"/>
              </a:ext>
            </a:extLst>
          </p:cNvPr>
          <p:cNvPicPr>
            <a:picLocks noChangeAspect="1"/>
          </p:cNvPicPr>
          <p:nvPr/>
        </p:nvPicPr>
        <p:blipFill>
          <a:blip r:embed="rId2"/>
          <a:stretch>
            <a:fillRect/>
          </a:stretch>
        </p:blipFill>
        <p:spPr>
          <a:xfrm>
            <a:off x="185675" y="2044905"/>
            <a:ext cx="8782631" cy="3377122"/>
          </a:xfrm>
          <a:prstGeom prst="rect">
            <a:avLst/>
          </a:prstGeom>
        </p:spPr>
      </p:pic>
    </p:spTree>
    <p:extLst>
      <p:ext uri="{BB962C8B-B14F-4D97-AF65-F5344CB8AC3E}">
        <p14:creationId xmlns:p14="http://schemas.microsoft.com/office/powerpoint/2010/main" val="232367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CAE08B-CF02-4880-9D6E-3436EF13BFA0}"/>
              </a:ext>
            </a:extLst>
          </p:cNvPr>
          <p:cNvSpPr>
            <a:spLocks noGrp="1"/>
          </p:cNvSpPr>
          <p:nvPr>
            <p:ph type="sldNum" sz="quarter" idx="15"/>
          </p:nvPr>
        </p:nvSpPr>
        <p:spPr/>
        <p:txBody>
          <a:bodyPr/>
          <a:lstStyle/>
          <a:p>
            <a:fld id="{12342C3A-DD85-7843-B416-BD52AB030D59}" type="slidenum">
              <a:rPr lang="en-US" smtClean="0"/>
              <a:pPr/>
              <a:t>17</a:t>
            </a:fld>
            <a:endParaRPr lang="en-US"/>
          </a:p>
        </p:txBody>
      </p:sp>
      <p:sp>
        <p:nvSpPr>
          <p:cNvPr id="4" name="标题 3">
            <a:extLst>
              <a:ext uri="{FF2B5EF4-FFF2-40B4-BE49-F238E27FC236}">
                <a16:creationId xmlns:a16="http://schemas.microsoft.com/office/drawing/2014/main" id="{B0AF440B-78EC-41B5-8776-E14773BCFBAF}"/>
              </a:ext>
            </a:extLst>
          </p:cNvPr>
          <p:cNvSpPr>
            <a:spLocks noGrp="1"/>
          </p:cNvSpPr>
          <p:nvPr>
            <p:ph type="title"/>
          </p:nvPr>
        </p:nvSpPr>
        <p:spPr/>
        <p:txBody>
          <a:bodyPr lIns="91440" tIns="45720" rIns="91440" bIns="45720" anchor="t"/>
          <a:lstStyle/>
          <a:p>
            <a:r>
              <a:rPr lang="en-US"/>
              <a:t>Data Preprocessing</a:t>
            </a:r>
            <a:endParaRPr lang="zh-CN"/>
          </a:p>
        </p:txBody>
      </p:sp>
      <p:sp>
        <p:nvSpPr>
          <p:cNvPr id="5" name="文本占位符 4">
            <a:extLst>
              <a:ext uri="{FF2B5EF4-FFF2-40B4-BE49-F238E27FC236}">
                <a16:creationId xmlns:a16="http://schemas.microsoft.com/office/drawing/2014/main" id="{9C74C28C-8942-4006-AD02-90E0A3AA51E8}"/>
              </a:ext>
            </a:extLst>
          </p:cNvPr>
          <p:cNvSpPr>
            <a:spLocks noGrp="1"/>
          </p:cNvSpPr>
          <p:nvPr>
            <p:ph type="body" sz="quarter" idx="13"/>
          </p:nvPr>
        </p:nvSpPr>
        <p:spPr/>
        <p:txBody>
          <a:bodyPr vert="horz" wrap="none" lIns="91440" tIns="45720" rIns="91440" bIns="45720" anchor="t" anchorCtr="0"/>
          <a:lstStyle/>
          <a:p>
            <a:r>
              <a:rPr lang="zh-CN">
                <a:ea typeface="宋体"/>
              </a:rPr>
              <a:t>Top 30 s</a:t>
            </a:r>
            <a:r>
              <a:rPr lang="en-US" altLang="zh-CN">
                <a:ea typeface="宋体"/>
              </a:rPr>
              <a:t>kills </a:t>
            </a:r>
            <a:r>
              <a:rPr lang="zh-CN">
                <a:ea typeface="宋体"/>
              </a:rPr>
              <a:t>for AI related </a:t>
            </a:r>
            <a:r>
              <a:rPr lang="en-US" altLang="zh-CN">
                <a:ea typeface="宋体"/>
              </a:rPr>
              <a:t>j</a:t>
            </a:r>
            <a:r>
              <a:rPr lang="zh-CN">
                <a:ea typeface="宋体"/>
              </a:rPr>
              <a:t>obs</a:t>
            </a:r>
          </a:p>
        </p:txBody>
      </p:sp>
      <p:pic>
        <p:nvPicPr>
          <p:cNvPr id="8" name="图片 8" descr="图表, 直方图&#10;&#10;已自动生成说明">
            <a:extLst>
              <a:ext uri="{FF2B5EF4-FFF2-40B4-BE49-F238E27FC236}">
                <a16:creationId xmlns:a16="http://schemas.microsoft.com/office/drawing/2014/main" id="{AE1F6284-C02D-4A43-B000-C5C893341B05}"/>
              </a:ext>
            </a:extLst>
          </p:cNvPr>
          <p:cNvPicPr>
            <a:picLocks noChangeAspect="1"/>
          </p:cNvPicPr>
          <p:nvPr/>
        </p:nvPicPr>
        <p:blipFill>
          <a:blip r:embed="rId2"/>
          <a:stretch>
            <a:fillRect/>
          </a:stretch>
        </p:blipFill>
        <p:spPr>
          <a:xfrm>
            <a:off x="185676" y="2151199"/>
            <a:ext cx="8782628" cy="3374167"/>
          </a:xfrm>
          <a:prstGeom prst="rect">
            <a:avLst/>
          </a:prstGeom>
        </p:spPr>
      </p:pic>
    </p:spTree>
    <p:extLst>
      <p:ext uri="{BB962C8B-B14F-4D97-AF65-F5344CB8AC3E}">
        <p14:creationId xmlns:p14="http://schemas.microsoft.com/office/powerpoint/2010/main" val="425435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3FE164-6265-4AF8-ABBB-D9EE656C7405}"/>
              </a:ext>
            </a:extLst>
          </p:cNvPr>
          <p:cNvSpPr>
            <a:spLocks noGrp="1"/>
          </p:cNvSpPr>
          <p:nvPr>
            <p:ph type="sldNum" sz="quarter" idx="15"/>
          </p:nvPr>
        </p:nvSpPr>
        <p:spPr/>
        <p:txBody>
          <a:bodyPr/>
          <a:lstStyle/>
          <a:p>
            <a:fld id="{12342C3A-DD85-7843-B416-BD52AB030D59}" type="slidenum">
              <a:rPr lang="en-US" smtClean="0"/>
              <a:pPr/>
              <a:t>19</a:t>
            </a:fld>
            <a:endParaRPr lang="en-US"/>
          </a:p>
        </p:txBody>
      </p:sp>
      <p:sp>
        <p:nvSpPr>
          <p:cNvPr id="4" name="标题 3">
            <a:extLst>
              <a:ext uri="{FF2B5EF4-FFF2-40B4-BE49-F238E27FC236}">
                <a16:creationId xmlns:a16="http://schemas.microsoft.com/office/drawing/2014/main" id="{F8D91EC1-B9FB-4F75-9BE5-6D775DF948A2}"/>
              </a:ext>
            </a:extLst>
          </p:cNvPr>
          <p:cNvSpPr>
            <a:spLocks noGrp="1"/>
          </p:cNvSpPr>
          <p:nvPr>
            <p:ph type="title"/>
          </p:nvPr>
        </p:nvSpPr>
        <p:spPr/>
        <p:txBody>
          <a:bodyPr lIns="91440" tIns="45720" rIns="91440" bIns="45720" anchor="t"/>
          <a:lstStyle/>
          <a:p>
            <a:r>
              <a:rPr lang="en-US" altLang="zh-CN"/>
              <a:t>Data Preprocessing</a:t>
            </a:r>
            <a:endParaRPr lang="zh-CN"/>
          </a:p>
        </p:txBody>
      </p:sp>
      <p:sp>
        <p:nvSpPr>
          <p:cNvPr id="5" name="文本占位符 4">
            <a:extLst>
              <a:ext uri="{FF2B5EF4-FFF2-40B4-BE49-F238E27FC236}">
                <a16:creationId xmlns:a16="http://schemas.microsoft.com/office/drawing/2014/main" id="{AC225E9B-5825-4A7E-8746-F8DFC303CEAF}"/>
              </a:ext>
            </a:extLst>
          </p:cNvPr>
          <p:cNvSpPr>
            <a:spLocks noGrp="1"/>
          </p:cNvSpPr>
          <p:nvPr>
            <p:ph type="body" sz="quarter" idx="13"/>
          </p:nvPr>
        </p:nvSpPr>
        <p:spPr/>
        <p:txBody>
          <a:bodyPr vert="horz" wrap="none" lIns="91440" tIns="45720" rIns="91440" bIns="45720" anchor="t" anchorCtr="0"/>
          <a:lstStyle/>
          <a:p>
            <a:r>
              <a:rPr lang="zh-CN"/>
              <a:t>Job title</a:t>
            </a:r>
          </a:p>
        </p:txBody>
      </p:sp>
      <p:pic>
        <p:nvPicPr>
          <p:cNvPr id="8" name="图片 5" descr="文本&#10;&#10;已自动生成说明">
            <a:extLst>
              <a:ext uri="{FF2B5EF4-FFF2-40B4-BE49-F238E27FC236}">
                <a16:creationId xmlns:a16="http://schemas.microsoft.com/office/drawing/2014/main" id="{38FE268B-29AF-4972-8D34-D2792DBA7744}"/>
              </a:ext>
            </a:extLst>
          </p:cNvPr>
          <p:cNvPicPr>
            <a:picLocks noChangeAspect="1"/>
          </p:cNvPicPr>
          <p:nvPr/>
        </p:nvPicPr>
        <p:blipFill>
          <a:blip r:embed="rId2"/>
          <a:stretch>
            <a:fillRect/>
          </a:stretch>
        </p:blipFill>
        <p:spPr>
          <a:xfrm>
            <a:off x="1832793" y="1358076"/>
            <a:ext cx="5488395" cy="4730818"/>
          </a:xfrm>
          <a:prstGeom prst="rect">
            <a:avLst/>
          </a:prstGeom>
        </p:spPr>
      </p:pic>
    </p:spTree>
    <p:extLst>
      <p:ext uri="{BB962C8B-B14F-4D97-AF65-F5344CB8AC3E}">
        <p14:creationId xmlns:p14="http://schemas.microsoft.com/office/powerpoint/2010/main" val="68800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E814D1-337E-4517-BEEC-189EDCE9B0E6}"/>
              </a:ext>
            </a:extLst>
          </p:cNvPr>
          <p:cNvSpPr>
            <a:spLocks noGrp="1"/>
          </p:cNvSpPr>
          <p:nvPr>
            <p:ph type="sldNum" sz="quarter" idx="15"/>
          </p:nvPr>
        </p:nvSpPr>
        <p:spPr/>
        <p:txBody>
          <a:bodyPr/>
          <a:lstStyle/>
          <a:p>
            <a:fld id="{12342C3A-DD85-7843-B416-BD52AB030D59}" type="slidenum">
              <a:rPr lang="en-US" smtClean="0"/>
              <a:pPr/>
              <a:t>20</a:t>
            </a:fld>
            <a:endParaRPr lang="en-US"/>
          </a:p>
        </p:txBody>
      </p:sp>
      <p:sp>
        <p:nvSpPr>
          <p:cNvPr id="4" name="标题 3">
            <a:extLst>
              <a:ext uri="{FF2B5EF4-FFF2-40B4-BE49-F238E27FC236}">
                <a16:creationId xmlns:a16="http://schemas.microsoft.com/office/drawing/2014/main" id="{6CB0646F-CC57-42B8-B674-50EE4DBA0542}"/>
              </a:ext>
            </a:extLst>
          </p:cNvPr>
          <p:cNvSpPr>
            <a:spLocks noGrp="1"/>
          </p:cNvSpPr>
          <p:nvPr>
            <p:ph type="title"/>
          </p:nvPr>
        </p:nvSpPr>
        <p:spPr/>
        <p:txBody>
          <a:bodyPr lIns="91440" tIns="45720" rIns="91440" bIns="45720" anchor="t"/>
          <a:lstStyle/>
          <a:p>
            <a:r>
              <a:rPr lang="en-US" altLang="zh-CN">
                <a:ea typeface="宋体"/>
              </a:rPr>
              <a:t>Data Preprocessing</a:t>
            </a:r>
            <a:endParaRPr lang="zh-CN"/>
          </a:p>
        </p:txBody>
      </p:sp>
      <p:sp>
        <p:nvSpPr>
          <p:cNvPr id="5" name="文本占位符 4">
            <a:extLst>
              <a:ext uri="{FF2B5EF4-FFF2-40B4-BE49-F238E27FC236}">
                <a16:creationId xmlns:a16="http://schemas.microsoft.com/office/drawing/2014/main" id="{1DB83937-B770-4DE4-AE7D-B18220D4BABE}"/>
              </a:ext>
            </a:extLst>
          </p:cNvPr>
          <p:cNvSpPr>
            <a:spLocks noGrp="1"/>
          </p:cNvSpPr>
          <p:nvPr>
            <p:ph type="body" sz="quarter" idx="13"/>
          </p:nvPr>
        </p:nvSpPr>
        <p:spPr/>
        <p:txBody>
          <a:bodyPr vert="horz" wrap="none" lIns="91440" tIns="45720" rIns="91440" bIns="45720" anchor="t" anchorCtr="0"/>
          <a:lstStyle/>
          <a:p>
            <a:r>
              <a:rPr lang="zh-CN" altLang="en-US">
                <a:ea typeface="宋体"/>
              </a:rPr>
              <a:t>Word cloud of job title</a:t>
            </a:r>
            <a:endParaRPr lang="zh-CN" altLang="en-US"/>
          </a:p>
        </p:txBody>
      </p:sp>
      <p:pic>
        <p:nvPicPr>
          <p:cNvPr id="8" name="图片 8" descr="文本&#10;&#10;已自动生成说明">
            <a:extLst>
              <a:ext uri="{FF2B5EF4-FFF2-40B4-BE49-F238E27FC236}">
                <a16:creationId xmlns:a16="http://schemas.microsoft.com/office/drawing/2014/main" id="{3E4FFD5C-9F61-450C-BBBD-CF0A90D2971F}"/>
              </a:ext>
            </a:extLst>
          </p:cNvPr>
          <p:cNvPicPr>
            <a:picLocks noChangeAspect="1"/>
          </p:cNvPicPr>
          <p:nvPr/>
        </p:nvPicPr>
        <p:blipFill>
          <a:blip r:embed="rId2"/>
          <a:stretch>
            <a:fillRect/>
          </a:stretch>
        </p:blipFill>
        <p:spPr>
          <a:xfrm>
            <a:off x="1183928" y="1413167"/>
            <a:ext cx="6776141" cy="4341121"/>
          </a:xfrm>
          <a:prstGeom prst="rect">
            <a:avLst/>
          </a:prstGeom>
        </p:spPr>
      </p:pic>
    </p:spTree>
    <p:extLst>
      <p:ext uri="{BB962C8B-B14F-4D97-AF65-F5344CB8AC3E}">
        <p14:creationId xmlns:p14="http://schemas.microsoft.com/office/powerpoint/2010/main" val="1246902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a:xfrm>
            <a:off x="8531603" y="6529766"/>
            <a:ext cx="476623" cy="365125"/>
          </a:xfrm>
        </p:spPr>
        <p:txBody>
          <a:bodyPr/>
          <a:lstStyle/>
          <a:p>
            <a:fld id="{12342C3A-DD85-7843-B416-BD52AB030D59}" type="slidenum">
              <a:rPr lang="en-US" smtClean="0"/>
              <a:pPr/>
              <a:t>2</a:t>
            </a:fld>
            <a:endParaRPr lang="en-US"/>
          </a:p>
        </p:txBody>
      </p:sp>
      <p:sp>
        <p:nvSpPr>
          <p:cNvPr id="9" name="MH_Entry_1">
            <a:extLst>
              <a:ext uri="{FF2B5EF4-FFF2-40B4-BE49-F238E27FC236}">
                <a16:creationId xmlns:a16="http://schemas.microsoft.com/office/drawing/2014/main" id="{8A208663-BED3-43F4-889F-2BC2953C695D}"/>
              </a:ext>
            </a:extLst>
          </p:cNvPr>
          <p:cNvSpPr/>
          <p:nvPr>
            <p:custDataLst>
              <p:tags r:id="rId1"/>
            </p:custDataLst>
          </p:nvPr>
        </p:nvSpPr>
        <p:spPr>
          <a:xfrm>
            <a:off x="5655200" y="1069698"/>
            <a:ext cx="2778125"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000">
                <a:solidFill>
                  <a:srgbClr val="622927"/>
                </a:solidFill>
                <a:latin typeface="Arial" panose="020B0604020202020204" pitchFamily="34" charset="0"/>
                <a:ea typeface="微软雅黑" panose="020B0503020204020204" pitchFamily="34" charset="-122"/>
                <a:sym typeface="Arial" panose="020B0604020202020204" pitchFamily="34" charset="0"/>
              </a:rPr>
              <a:t>Introduction</a:t>
            </a:r>
          </a:p>
        </p:txBody>
      </p:sp>
      <p:sp>
        <p:nvSpPr>
          <p:cNvPr id="10" name="MH_Entry_1">
            <a:extLst>
              <a:ext uri="{FF2B5EF4-FFF2-40B4-BE49-F238E27FC236}">
                <a16:creationId xmlns:a16="http://schemas.microsoft.com/office/drawing/2014/main" id="{6FED6B4F-A9D6-4BB7-874E-AEB386F607A8}"/>
              </a:ext>
            </a:extLst>
          </p:cNvPr>
          <p:cNvSpPr/>
          <p:nvPr>
            <p:custDataLst>
              <p:tags r:id="rId2"/>
            </p:custDataLst>
          </p:nvPr>
        </p:nvSpPr>
        <p:spPr>
          <a:xfrm>
            <a:off x="5655200" y="1822971"/>
            <a:ext cx="2564170"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000">
                <a:solidFill>
                  <a:srgbClr val="622927"/>
                </a:solidFill>
                <a:latin typeface="Arial"/>
                <a:ea typeface="微软雅黑"/>
                <a:cs typeface="Arial"/>
              </a:rPr>
              <a:t>Data Collection</a:t>
            </a:r>
            <a:endParaRPr lang="en-US" altLang="zh-CN" sz="2000">
              <a:solidFill>
                <a:srgbClr val="622927"/>
              </a:solidFill>
              <a:latin typeface="Arial" panose="020B0604020202020204" pitchFamily="34" charset="0"/>
              <a:ea typeface="微软雅黑" panose="020B0503020204020204" pitchFamily="34" charset="-122"/>
            </a:endParaRPr>
          </a:p>
        </p:txBody>
      </p:sp>
      <p:sp>
        <p:nvSpPr>
          <p:cNvPr id="12" name="MH_Entry_1">
            <a:extLst>
              <a:ext uri="{FF2B5EF4-FFF2-40B4-BE49-F238E27FC236}">
                <a16:creationId xmlns:a16="http://schemas.microsoft.com/office/drawing/2014/main" id="{0E0C0B73-4E2E-4FD1-A531-82D9096F16A4}"/>
              </a:ext>
            </a:extLst>
          </p:cNvPr>
          <p:cNvSpPr/>
          <p:nvPr>
            <p:custDataLst>
              <p:tags r:id="rId3"/>
            </p:custDataLst>
          </p:nvPr>
        </p:nvSpPr>
        <p:spPr>
          <a:xfrm>
            <a:off x="5678059" y="4022758"/>
            <a:ext cx="2232115"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000">
                <a:solidFill>
                  <a:srgbClr val="622927"/>
                </a:solidFill>
                <a:latin typeface="Arial"/>
                <a:ea typeface="微软雅黑"/>
                <a:cs typeface="Arial"/>
                <a:sym typeface="Arial" panose="020B0604020202020204" pitchFamily="34" charset="0"/>
              </a:rPr>
              <a:t> Model</a:t>
            </a:r>
          </a:p>
        </p:txBody>
      </p:sp>
      <p:sp>
        <p:nvSpPr>
          <p:cNvPr id="13" name="MH_Number_1">
            <a:extLst>
              <a:ext uri="{FF2B5EF4-FFF2-40B4-BE49-F238E27FC236}">
                <a16:creationId xmlns:a16="http://schemas.microsoft.com/office/drawing/2014/main" id="{EAA0ED73-1B17-4AA7-93B3-72D1DD3F90AA}"/>
              </a:ext>
            </a:extLst>
          </p:cNvPr>
          <p:cNvSpPr/>
          <p:nvPr>
            <p:custDataLst>
              <p:tags r:id="rId4"/>
            </p:custDataLst>
          </p:nvPr>
        </p:nvSpPr>
        <p:spPr>
          <a:xfrm>
            <a:off x="5108465" y="1034232"/>
            <a:ext cx="379730" cy="379730"/>
          </a:xfrm>
          <a:prstGeom prst="ellipse">
            <a:avLst/>
          </a:prstGeom>
          <a:solidFill>
            <a:srgbClr val="DFB1AF"/>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1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Number_2">
            <a:extLst>
              <a:ext uri="{FF2B5EF4-FFF2-40B4-BE49-F238E27FC236}">
                <a16:creationId xmlns:a16="http://schemas.microsoft.com/office/drawing/2014/main" id="{C042CC77-9B05-46C7-8981-7C93985E90CA}"/>
              </a:ext>
            </a:extLst>
          </p:cNvPr>
          <p:cNvSpPr/>
          <p:nvPr>
            <p:custDataLst>
              <p:tags r:id="rId5"/>
            </p:custDataLst>
          </p:nvPr>
        </p:nvSpPr>
        <p:spPr>
          <a:xfrm>
            <a:off x="5108465" y="1788140"/>
            <a:ext cx="379730" cy="379095"/>
          </a:xfrm>
          <a:prstGeom prst="ellipse">
            <a:avLst/>
          </a:prstGeom>
          <a:solidFill>
            <a:srgbClr val="FCE1C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1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1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Number_4">
            <a:extLst>
              <a:ext uri="{FF2B5EF4-FFF2-40B4-BE49-F238E27FC236}">
                <a16:creationId xmlns:a16="http://schemas.microsoft.com/office/drawing/2014/main" id="{4B219013-6B78-4838-A861-F2CD3F8BF611}"/>
              </a:ext>
            </a:extLst>
          </p:cNvPr>
          <p:cNvSpPr/>
          <p:nvPr>
            <p:custDataLst>
              <p:tags r:id="rId6"/>
            </p:custDataLst>
          </p:nvPr>
        </p:nvSpPr>
        <p:spPr>
          <a:xfrm>
            <a:off x="5131325" y="3987927"/>
            <a:ext cx="379730" cy="379095"/>
          </a:xfrm>
          <a:prstGeom prst="ellipse">
            <a:avLst/>
          </a:prstGeom>
          <a:solidFill>
            <a:srgbClr val="622927"/>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5</a:t>
            </a:r>
          </a:p>
        </p:txBody>
      </p:sp>
      <p:sp>
        <p:nvSpPr>
          <p:cNvPr id="17" name="MH_Number_1">
            <a:extLst>
              <a:ext uri="{FF2B5EF4-FFF2-40B4-BE49-F238E27FC236}">
                <a16:creationId xmlns:a16="http://schemas.microsoft.com/office/drawing/2014/main" id="{D4ADE707-838B-4EB8-8E77-8A5DFAF55503}"/>
              </a:ext>
            </a:extLst>
          </p:cNvPr>
          <p:cNvSpPr/>
          <p:nvPr>
            <p:custDataLst>
              <p:tags r:id="rId7"/>
            </p:custDataLst>
          </p:nvPr>
        </p:nvSpPr>
        <p:spPr>
          <a:xfrm>
            <a:off x="5131325" y="2563166"/>
            <a:ext cx="379730" cy="379095"/>
          </a:xfrm>
          <a:prstGeom prst="ellipse">
            <a:avLst/>
          </a:prstGeom>
          <a:solidFill>
            <a:srgbClr val="DFB1AF"/>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3</a:t>
            </a:r>
          </a:p>
        </p:txBody>
      </p:sp>
      <p:sp>
        <p:nvSpPr>
          <p:cNvPr id="18" name="MH_Entry_1">
            <a:extLst>
              <a:ext uri="{FF2B5EF4-FFF2-40B4-BE49-F238E27FC236}">
                <a16:creationId xmlns:a16="http://schemas.microsoft.com/office/drawing/2014/main" id="{BC1F7915-ECB8-4090-BAA8-D7036AB8C7CA}"/>
              </a:ext>
            </a:extLst>
          </p:cNvPr>
          <p:cNvSpPr/>
          <p:nvPr>
            <p:custDataLst>
              <p:tags r:id="rId8"/>
            </p:custDataLst>
          </p:nvPr>
        </p:nvSpPr>
        <p:spPr>
          <a:xfrm>
            <a:off x="5678060" y="2597997"/>
            <a:ext cx="2686050"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sz="2000">
                <a:solidFill>
                  <a:srgbClr val="622927"/>
                </a:solidFill>
                <a:latin typeface="Arial"/>
                <a:ea typeface="微软雅黑" panose="020B0503020204020204" pitchFamily="34" charset="-122"/>
                <a:cs typeface="Arial"/>
                <a:sym typeface="Arial" panose="020B0604020202020204" pitchFamily="34" charset="0"/>
              </a:rPr>
              <a:t>Data Preprocessing</a:t>
            </a:r>
            <a:endParaRPr lang="zh-CN" altLang="en-US"/>
          </a:p>
        </p:txBody>
      </p:sp>
      <p:sp>
        <p:nvSpPr>
          <p:cNvPr id="21" name="MH_Entry_1">
            <a:extLst>
              <a:ext uri="{FF2B5EF4-FFF2-40B4-BE49-F238E27FC236}">
                <a16:creationId xmlns:a16="http://schemas.microsoft.com/office/drawing/2014/main" id="{6789AAD0-E96A-49B3-B439-8B57DA5EB635}"/>
              </a:ext>
            </a:extLst>
          </p:cNvPr>
          <p:cNvSpPr/>
          <p:nvPr>
            <p:custDataLst>
              <p:tags r:id="rId9"/>
            </p:custDataLst>
          </p:nvPr>
        </p:nvSpPr>
        <p:spPr>
          <a:xfrm>
            <a:off x="5678059" y="4831372"/>
            <a:ext cx="2921583"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l"/>
            <a:r>
              <a:rPr lang="en-US" altLang="zh-CN" sz="2000">
                <a:solidFill>
                  <a:srgbClr val="622927"/>
                </a:solidFill>
                <a:latin typeface="Arial" panose="020B0604020202020204" pitchFamily="34" charset="0"/>
                <a:ea typeface="微软雅黑" panose="020B0503020204020204" pitchFamily="34" charset="-122"/>
              </a:rPr>
              <a:t>Future work</a:t>
            </a:r>
          </a:p>
        </p:txBody>
      </p:sp>
      <p:sp>
        <p:nvSpPr>
          <p:cNvPr id="22" name="MH_Number_1">
            <a:extLst>
              <a:ext uri="{FF2B5EF4-FFF2-40B4-BE49-F238E27FC236}">
                <a16:creationId xmlns:a16="http://schemas.microsoft.com/office/drawing/2014/main" id="{95EEE776-D70D-417D-87DF-50494B7BF666}"/>
              </a:ext>
            </a:extLst>
          </p:cNvPr>
          <p:cNvSpPr/>
          <p:nvPr>
            <p:custDataLst>
              <p:tags r:id="rId10"/>
            </p:custDataLst>
          </p:nvPr>
        </p:nvSpPr>
        <p:spPr>
          <a:xfrm>
            <a:off x="5131325" y="4812518"/>
            <a:ext cx="379730" cy="379095"/>
          </a:xfrm>
          <a:prstGeom prst="ellipse">
            <a:avLst/>
          </a:prstGeom>
          <a:solidFill>
            <a:srgbClr val="DFB1AF"/>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6</a:t>
            </a:r>
          </a:p>
        </p:txBody>
      </p:sp>
      <p:sp>
        <p:nvSpPr>
          <p:cNvPr id="23" name="MH_Others_1">
            <a:extLst>
              <a:ext uri="{FF2B5EF4-FFF2-40B4-BE49-F238E27FC236}">
                <a16:creationId xmlns:a16="http://schemas.microsoft.com/office/drawing/2014/main" id="{BEF96B20-823B-4461-8EAC-875BE5918A4A}"/>
              </a:ext>
            </a:extLst>
          </p:cNvPr>
          <p:cNvSpPr txBox="1"/>
          <p:nvPr>
            <p:custDataLst>
              <p:tags r:id="rId11"/>
            </p:custDataLst>
          </p:nvPr>
        </p:nvSpPr>
        <p:spPr>
          <a:xfrm>
            <a:off x="584053" y="2734379"/>
            <a:ext cx="4051857" cy="738664"/>
          </a:xfrm>
          <a:prstGeom prst="rect">
            <a:avLst/>
          </a:prstGeom>
          <a:noFill/>
        </p:spPr>
        <p:txBody>
          <a:bodyPr vert="horz" wrap="square" lIns="0" tIns="0" rIns="0" bIns="0" rtlCol="0" anchor="ctr" anchorCtr="0">
            <a:spAutoFit/>
          </a:bodyPr>
          <a:lstStyle/>
          <a:p>
            <a:pPr algn="ctr"/>
            <a:r>
              <a:rPr lang="en-US" altLang="zh-CN" sz="4800" b="1">
                <a:solidFill>
                  <a:srgbClr val="622927"/>
                </a:solidFill>
                <a:latin typeface="Arial" panose="020B0604020202020204" pitchFamily="34" charset="0"/>
                <a:ea typeface="微软雅黑" panose="020B0503020204020204" pitchFamily="34" charset="-122"/>
                <a:sym typeface="Arial" panose="020B0604020202020204" pitchFamily="34" charset="0"/>
              </a:rPr>
              <a:t>CONTENTS</a:t>
            </a:r>
          </a:p>
        </p:txBody>
      </p:sp>
      <p:sp>
        <p:nvSpPr>
          <p:cNvPr id="19" name="MH_Entry_1">
            <a:extLst>
              <a:ext uri="{FF2B5EF4-FFF2-40B4-BE49-F238E27FC236}">
                <a16:creationId xmlns:a16="http://schemas.microsoft.com/office/drawing/2014/main" id="{ABECD11C-5C98-4471-A0D0-0F6CE3A87B44}"/>
              </a:ext>
            </a:extLst>
          </p:cNvPr>
          <p:cNvSpPr/>
          <p:nvPr>
            <p:custDataLst>
              <p:tags r:id="rId12"/>
            </p:custDataLst>
          </p:nvPr>
        </p:nvSpPr>
        <p:spPr>
          <a:xfrm>
            <a:off x="5678060" y="3302686"/>
            <a:ext cx="2564170"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2000">
                <a:solidFill>
                  <a:srgbClr val="622927"/>
                </a:solidFill>
                <a:latin typeface="Arial"/>
                <a:ea typeface="微软雅黑"/>
                <a:cs typeface="Arial"/>
              </a:rPr>
              <a:t>Topic Analysis</a:t>
            </a:r>
            <a:endParaRPr lang="en-US" altLang="zh-CN" sz="2000">
              <a:solidFill>
                <a:srgbClr val="622927"/>
              </a:solidFill>
              <a:latin typeface="Arial" panose="020B0604020202020204" pitchFamily="34" charset="0"/>
              <a:ea typeface="微软雅黑" panose="020B0503020204020204" pitchFamily="34" charset="-122"/>
            </a:endParaRPr>
          </a:p>
        </p:txBody>
      </p:sp>
      <p:sp>
        <p:nvSpPr>
          <p:cNvPr id="20" name="MH_Number_2">
            <a:extLst>
              <a:ext uri="{FF2B5EF4-FFF2-40B4-BE49-F238E27FC236}">
                <a16:creationId xmlns:a16="http://schemas.microsoft.com/office/drawing/2014/main" id="{2ABC61D8-3734-43D0-AFF0-B71A2A2CC4D0}"/>
              </a:ext>
            </a:extLst>
          </p:cNvPr>
          <p:cNvSpPr/>
          <p:nvPr>
            <p:custDataLst>
              <p:tags r:id="rId13"/>
            </p:custDataLst>
          </p:nvPr>
        </p:nvSpPr>
        <p:spPr>
          <a:xfrm>
            <a:off x="5131325" y="3267855"/>
            <a:ext cx="379730" cy="379095"/>
          </a:xfrm>
          <a:prstGeom prst="ellipse">
            <a:avLst/>
          </a:prstGeom>
          <a:solidFill>
            <a:srgbClr val="FCE1CD"/>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4</a:t>
            </a:r>
          </a:p>
        </p:txBody>
      </p:sp>
    </p:spTree>
    <p:extLst>
      <p:ext uri="{BB962C8B-B14F-4D97-AF65-F5344CB8AC3E}">
        <p14:creationId xmlns:p14="http://schemas.microsoft.com/office/powerpoint/2010/main" val="161689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14451C-3971-471C-902E-F4AE5E9DF26C}"/>
              </a:ext>
            </a:extLst>
          </p:cNvPr>
          <p:cNvSpPr>
            <a:spLocks noGrp="1"/>
          </p:cNvSpPr>
          <p:nvPr>
            <p:ph type="sldNum" sz="quarter" idx="15"/>
          </p:nvPr>
        </p:nvSpPr>
        <p:spPr/>
        <p:txBody>
          <a:bodyPr/>
          <a:lstStyle/>
          <a:p>
            <a:fld id="{12342C3A-DD85-7843-B416-BD52AB030D59}" type="slidenum">
              <a:rPr lang="en-US" smtClean="0"/>
              <a:pPr/>
              <a:t>21</a:t>
            </a:fld>
            <a:endParaRPr lang="en-US"/>
          </a:p>
        </p:txBody>
      </p:sp>
      <p:sp>
        <p:nvSpPr>
          <p:cNvPr id="4" name="标题 3">
            <a:extLst>
              <a:ext uri="{FF2B5EF4-FFF2-40B4-BE49-F238E27FC236}">
                <a16:creationId xmlns:a16="http://schemas.microsoft.com/office/drawing/2014/main" id="{6EAED8A5-70E4-4978-A61A-47FA2E33DA87}"/>
              </a:ext>
            </a:extLst>
          </p:cNvPr>
          <p:cNvSpPr>
            <a:spLocks noGrp="1"/>
          </p:cNvSpPr>
          <p:nvPr>
            <p:ph type="title"/>
          </p:nvPr>
        </p:nvSpPr>
        <p:spPr/>
        <p:txBody>
          <a:bodyPr lIns="91440" tIns="45720" rIns="91440" bIns="45720" anchor="t"/>
          <a:lstStyle/>
          <a:p>
            <a:r>
              <a:rPr lang="en-US" altLang="zh-CN">
                <a:ea typeface="宋体"/>
              </a:rPr>
              <a:t>Data Preprocessing</a:t>
            </a:r>
            <a:endParaRPr lang="zh-CN"/>
          </a:p>
        </p:txBody>
      </p:sp>
      <p:pic>
        <p:nvPicPr>
          <p:cNvPr id="7" name="图片 7" descr="图片包含 日程表&#10;&#10;已自动生成说明">
            <a:extLst>
              <a:ext uri="{FF2B5EF4-FFF2-40B4-BE49-F238E27FC236}">
                <a16:creationId xmlns:a16="http://schemas.microsoft.com/office/drawing/2014/main" id="{AFE58867-97A2-4305-AFB4-ED5696A8AC23}"/>
              </a:ext>
            </a:extLst>
          </p:cNvPr>
          <p:cNvPicPr>
            <a:picLocks noChangeAspect="1"/>
          </p:cNvPicPr>
          <p:nvPr/>
        </p:nvPicPr>
        <p:blipFill>
          <a:blip r:embed="rId2"/>
          <a:stretch>
            <a:fillRect/>
          </a:stretch>
        </p:blipFill>
        <p:spPr>
          <a:xfrm>
            <a:off x="155727" y="1312336"/>
            <a:ext cx="8692788" cy="4522820"/>
          </a:xfrm>
          <a:prstGeom prst="rect">
            <a:avLst/>
          </a:prstGeom>
        </p:spPr>
      </p:pic>
      <p:sp>
        <p:nvSpPr>
          <p:cNvPr id="11" name="文本占位符 4">
            <a:extLst>
              <a:ext uri="{FF2B5EF4-FFF2-40B4-BE49-F238E27FC236}">
                <a16:creationId xmlns:a16="http://schemas.microsoft.com/office/drawing/2014/main" id="{8643B906-BD62-4528-B123-50510C3E0582}"/>
              </a:ext>
            </a:extLst>
          </p:cNvPr>
          <p:cNvSpPr txBox="1">
            <a:spLocks/>
          </p:cNvSpPr>
          <p:nvPr/>
        </p:nvSpPr>
        <p:spPr>
          <a:xfrm>
            <a:off x="227013" y="1006103"/>
            <a:ext cx="8691562" cy="408060"/>
          </a:xfrm>
          <a:prstGeom prst="rect">
            <a:avLst/>
          </a:prstGeom>
        </p:spPr>
        <p:txBody>
          <a:bodyPr vert="horz" wrap="none" lIns="91440" tIns="45720" rIns="91440" bIns="45720" anchor="t" anchorCtr="0"/>
          <a:lstStyle>
            <a:lvl1pPr marL="0" indent="0" algn="l" defTabSz="457200" rtl="0" eaLnBrk="1" latinLnBrk="0" hangingPunct="1">
              <a:spcBef>
                <a:spcPts val="0"/>
              </a:spcBef>
              <a:buFont typeface="Arial"/>
              <a:buNone/>
              <a:defRPr sz="1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a:ea typeface="宋体"/>
              </a:rPr>
              <a:t>Hot map of the </a:t>
            </a:r>
            <a:r>
              <a:rPr lang="en-US" altLang="en-US">
                <a:ea typeface="宋体"/>
              </a:rPr>
              <a:t>c</a:t>
            </a:r>
            <a:r>
              <a:rPr lang="zh-CN">
                <a:ea typeface="宋体"/>
              </a:rPr>
              <a:t>orrelation</a:t>
            </a:r>
            <a:endParaRPr lang="zh-CN" altLang="en-US"/>
          </a:p>
        </p:txBody>
      </p:sp>
    </p:spTree>
    <p:extLst>
      <p:ext uri="{BB962C8B-B14F-4D97-AF65-F5344CB8AC3E}">
        <p14:creationId xmlns:p14="http://schemas.microsoft.com/office/powerpoint/2010/main" val="397204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7839DC-490D-4AAB-B4C3-40AD840E9192}"/>
              </a:ext>
            </a:extLst>
          </p:cNvPr>
          <p:cNvSpPr>
            <a:spLocks noGrp="1"/>
          </p:cNvSpPr>
          <p:nvPr>
            <p:ph type="sldNum" sz="quarter" idx="15"/>
          </p:nvPr>
        </p:nvSpPr>
        <p:spPr/>
        <p:txBody>
          <a:bodyPr/>
          <a:lstStyle/>
          <a:p>
            <a:fld id="{12342C3A-DD85-7843-B416-BD52AB030D59}" type="slidenum">
              <a:rPr lang="en-US" smtClean="0"/>
              <a:pPr/>
              <a:t>22</a:t>
            </a:fld>
            <a:endParaRPr lang="en-US"/>
          </a:p>
        </p:txBody>
      </p:sp>
      <p:sp>
        <p:nvSpPr>
          <p:cNvPr id="4" name="标题 3">
            <a:extLst>
              <a:ext uri="{FF2B5EF4-FFF2-40B4-BE49-F238E27FC236}">
                <a16:creationId xmlns:a16="http://schemas.microsoft.com/office/drawing/2014/main" id="{BAE2695A-F51E-46D1-ADE2-AE55B787D703}"/>
              </a:ext>
            </a:extLst>
          </p:cNvPr>
          <p:cNvSpPr>
            <a:spLocks noGrp="1"/>
          </p:cNvSpPr>
          <p:nvPr>
            <p:ph type="title"/>
          </p:nvPr>
        </p:nvSpPr>
        <p:spPr/>
        <p:txBody>
          <a:bodyPr lIns="91440" tIns="45720" rIns="91440" bIns="45720" anchor="t"/>
          <a:lstStyle/>
          <a:p>
            <a:r>
              <a:rPr lang="en-US" altLang="zh-CN">
                <a:ea typeface="宋体"/>
              </a:rPr>
              <a:t>Data Preprocessing</a:t>
            </a:r>
            <a:endParaRPr lang="zh-CN"/>
          </a:p>
        </p:txBody>
      </p:sp>
      <p:sp>
        <p:nvSpPr>
          <p:cNvPr id="5" name="文本占位符 4">
            <a:extLst>
              <a:ext uri="{FF2B5EF4-FFF2-40B4-BE49-F238E27FC236}">
                <a16:creationId xmlns:a16="http://schemas.microsoft.com/office/drawing/2014/main" id="{514E6D9E-87FE-4116-AC57-B1C7E7216BB9}"/>
              </a:ext>
            </a:extLst>
          </p:cNvPr>
          <p:cNvSpPr>
            <a:spLocks noGrp="1"/>
          </p:cNvSpPr>
          <p:nvPr>
            <p:ph type="body" sz="quarter" idx="13"/>
          </p:nvPr>
        </p:nvSpPr>
        <p:spPr/>
        <p:txBody>
          <a:bodyPr vert="horz" wrap="none" lIns="91440" tIns="45720" rIns="91440" bIns="45720" anchor="t" anchorCtr="0"/>
          <a:lstStyle/>
          <a:p>
            <a:r>
              <a:rPr lang="zh-CN" altLang="en-US">
                <a:ea typeface="宋体"/>
              </a:rPr>
              <a:t>Final Feature</a:t>
            </a:r>
            <a:endParaRPr lang="zh-CN" altLang="en-US"/>
          </a:p>
        </p:txBody>
      </p:sp>
      <p:pic>
        <p:nvPicPr>
          <p:cNvPr id="8" name="图片 7" descr="表格&#10;&#10;已自动生成说明">
            <a:extLst>
              <a:ext uri="{FF2B5EF4-FFF2-40B4-BE49-F238E27FC236}">
                <a16:creationId xmlns:a16="http://schemas.microsoft.com/office/drawing/2014/main" id="{1014ECBE-1C92-419E-9061-AE8A99F0BE10}"/>
              </a:ext>
            </a:extLst>
          </p:cNvPr>
          <p:cNvPicPr>
            <a:picLocks noChangeAspect="1"/>
          </p:cNvPicPr>
          <p:nvPr/>
        </p:nvPicPr>
        <p:blipFill>
          <a:blip r:embed="rId2"/>
          <a:stretch>
            <a:fillRect/>
          </a:stretch>
        </p:blipFill>
        <p:spPr>
          <a:xfrm>
            <a:off x="120006" y="1792421"/>
            <a:ext cx="8906436" cy="3074290"/>
          </a:xfrm>
          <a:prstGeom prst="rect">
            <a:avLst/>
          </a:prstGeom>
        </p:spPr>
      </p:pic>
    </p:spTree>
    <p:extLst>
      <p:ext uri="{BB962C8B-B14F-4D97-AF65-F5344CB8AC3E}">
        <p14:creationId xmlns:p14="http://schemas.microsoft.com/office/powerpoint/2010/main" val="36285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23</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lIns="91440" tIns="45720" rIns="91440" bIns="45720" rtlCol="0" anchor="t">
              <a:spAutoFit/>
            </a:bodyPr>
            <a:lstStyle/>
            <a:p>
              <a:pPr algn="ctr"/>
              <a:r>
                <a:rPr lang="en-US" altLang="zh-CN" sz="3600" dirty="0">
                  <a:solidFill>
                    <a:schemeClr val="bg1"/>
                  </a:solidFill>
                  <a:latin typeface="微软雅黑"/>
                  <a:ea typeface="微软雅黑"/>
                  <a:cs typeface="胡晓波男神体" panose="02010600030101010101" pitchFamily="2" charset="-122"/>
                </a:rPr>
                <a:t>04</a:t>
              </a:r>
              <a:endParaRPr lang="zh-CN" altLang="en-US" sz="3600" dirty="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2551471" y="3094081"/>
            <a:ext cx="4424516" cy="738664"/>
          </a:xfrm>
          <a:prstGeom prst="rect">
            <a:avLst/>
          </a:prstGeom>
        </p:spPr>
        <p:txBody>
          <a:bodyPr wrap="square" lIns="0" tIns="0" rIns="0" bIns="0">
            <a:spAutoFit/>
          </a:bodyPr>
          <a:lstStyle/>
          <a:p>
            <a:pPr algn="l"/>
            <a:r>
              <a:rPr lang="en-US" altLang="zh-CN" sz="4800">
                <a:solidFill>
                  <a:srgbClr val="622927"/>
                </a:solidFill>
                <a:effectLst/>
                <a:latin typeface="Arial" panose="020B0604020202020204" pitchFamily="34" charset="0"/>
                <a:ea typeface="微软雅黑" panose="020B0503020204020204" pitchFamily="34" charset="-122"/>
                <a:sym typeface="Arial" panose="020B0604020202020204" pitchFamily="34" charset="0"/>
              </a:rPr>
              <a:t>Topic Analysis</a:t>
            </a:r>
          </a:p>
        </p:txBody>
      </p:sp>
    </p:spTree>
    <p:extLst>
      <p:ext uri="{BB962C8B-B14F-4D97-AF65-F5344CB8AC3E}">
        <p14:creationId xmlns:p14="http://schemas.microsoft.com/office/powerpoint/2010/main" val="3148898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24</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a:lstStyle/>
          <a:p>
            <a:r>
              <a:rPr lang="en-US" altLang="zh-CN"/>
              <a:t>Topic Analysis</a:t>
            </a:r>
            <a:endParaRPr lang="zh-CN" altLang="en-US"/>
          </a:p>
        </p:txBody>
      </p:sp>
      <p:sp>
        <p:nvSpPr>
          <p:cNvPr id="5" name="文本占位符 4">
            <a:extLst>
              <a:ext uri="{FF2B5EF4-FFF2-40B4-BE49-F238E27FC236}">
                <a16:creationId xmlns:a16="http://schemas.microsoft.com/office/drawing/2014/main" id="{051002DA-C18D-4883-91EE-C95893701A19}"/>
              </a:ext>
            </a:extLst>
          </p:cNvPr>
          <p:cNvSpPr>
            <a:spLocks noGrp="1"/>
          </p:cNvSpPr>
          <p:nvPr>
            <p:ph type="body" sz="quarter" idx="13"/>
          </p:nvPr>
        </p:nvSpPr>
        <p:spPr>
          <a:xfrm>
            <a:off x="227013" y="963168"/>
            <a:ext cx="8691562" cy="408060"/>
          </a:xfrm>
        </p:spPr>
        <p:txBody>
          <a:bodyPr vert="horz" wrap="none" lIns="91440" tIns="45720" rIns="91440" bIns="45720" anchor="t" anchorCtr="0"/>
          <a:lstStyle/>
          <a:p>
            <a:r>
              <a:rPr lang="en-US" altLang="zh-CN" sz="2000" b="1" dirty="0">
                <a:ea typeface="宋体"/>
              </a:rPr>
              <a:t>Where does it work?</a:t>
            </a:r>
            <a:endParaRPr lang="zh-CN" altLang="en-US" sz="2000" b="1" dirty="0">
              <a:ea typeface="宋体"/>
            </a:endParaRPr>
          </a:p>
        </p:txBody>
      </p:sp>
      <p:pic>
        <p:nvPicPr>
          <p:cNvPr id="3" name="图片 5" descr="文本, 信件&#10;&#10;已自动生成说明">
            <a:extLst>
              <a:ext uri="{FF2B5EF4-FFF2-40B4-BE49-F238E27FC236}">
                <a16:creationId xmlns:a16="http://schemas.microsoft.com/office/drawing/2014/main" id="{D0BF0EB7-1395-4B31-AFFF-7D93E843B187}"/>
              </a:ext>
            </a:extLst>
          </p:cNvPr>
          <p:cNvPicPr>
            <a:picLocks noChangeAspect="1"/>
          </p:cNvPicPr>
          <p:nvPr/>
        </p:nvPicPr>
        <p:blipFill>
          <a:blip r:embed="rId2"/>
          <a:stretch>
            <a:fillRect/>
          </a:stretch>
        </p:blipFill>
        <p:spPr>
          <a:xfrm>
            <a:off x="255994" y="3022706"/>
            <a:ext cx="8518889" cy="2328573"/>
          </a:xfrm>
          <a:prstGeom prst="rect">
            <a:avLst/>
          </a:prstGeom>
        </p:spPr>
      </p:pic>
      <p:sp>
        <p:nvSpPr>
          <p:cNvPr id="6" name="文本框 5">
            <a:extLst>
              <a:ext uri="{FF2B5EF4-FFF2-40B4-BE49-F238E27FC236}">
                <a16:creationId xmlns:a16="http://schemas.microsoft.com/office/drawing/2014/main" id="{AD64A23B-3967-45AE-89DF-051CBEF11B01}"/>
              </a:ext>
            </a:extLst>
          </p:cNvPr>
          <p:cNvSpPr txBox="1"/>
          <p:nvPr/>
        </p:nvSpPr>
        <p:spPr>
          <a:xfrm>
            <a:off x="257313" y="247152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b="1" dirty="0">
                <a:latin typeface="Arial"/>
                <a:ea typeface="+mn-lt"/>
                <a:cs typeface="Arial"/>
              </a:rPr>
              <a:t>Choosing 4 topics:</a:t>
            </a:r>
            <a:endParaRPr lang="zh-CN" sz="2000" b="1" dirty="0"/>
          </a:p>
        </p:txBody>
      </p:sp>
      <p:sp>
        <p:nvSpPr>
          <p:cNvPr id="7" name="文本框 6">
            <a:extLst>
              <a:ext uri="{FF2B5EF4-FFF2-40B4-BE49-F238E27FC236}">
                <a16:creationId xmlns:a16="http://schemas.microsoft.com/office/drawing/2014/main" id="{99C2AD17-053C-4D11-9463-CA6484BC61A1}"/>
              </a:ext>
            </a:extLst>
          </p:cNvPr>
          <p:cNvSpPr txBox="1"/>
          <p:nvPr/>
        </p:nvSpPr>
        <p:spPr>
          <a:xfrm>
            <a:off x="229704" y="1483138"/>
            <a:ext cx="87895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latin typeface="Arial"/>
                <a:ea typeface="+mn-lt"/>
                <a:cs typeface="Arial"/>
              </a:rPr>
              <a:t>1. </a:t>
            </a:r>
            <a:r>
              <a:rPr lang="en-US" dirty="0">
                <a:ea typeface="+mn-lt"/>
                <a:cs typeface="+mn-lt"/>
              </a:rPr>
              <a:t>Discovering potential information</a:t>
            </a:r>
          </a:p>
          <a:p>
            <a:r>
              <a:rPr lang="en-US" altLang="zh-CN" dirty="0">
                <a:ea typeface="宋体"/>
                <a:cs typeface="Calibri"/>
              </a:rPr>
              <a:t>2. </a:t>
            </a:r>
            <a:r>
              <a:rPr lang="en-US" dirty="0">
                <a:ea typeface="+mn-lt"/>
                <a:cs typeface="+mn-lt"/>
              </a:rPr>
              <a:t>Using these hidden information as a feature for the later prediction model</a:t>
            </a:r>
            <a:endParaRPr lang="en-US" altLang="zh-CN" dirty="0">
              <a:cs typeface="Calibri"/>
            </a:endParaRPr>
          </a:p>
        </p:txBody>
      </p:sp>
    </p:spTree>
    <p:extLst>
      <p:ext uri="{BB962C8B-B14F-4D97-AF65-F5344CB8AC3E}">
        <p14:creationId xmlns:p14="http://schemas.microsoft.com/office/powerpoint/2010/main" val="1732674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25</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a:lstStyle/>
          <a:p>
            <a:r>
              <a:rPr lang="en-US" altLang="zh-CN"/>
              <a:t>Topic Analysis</a:t>
            </a:r>
            <a:endParaRPr lang="zh-CN" altLang="en-US"/>
          </a:p>
        </p:txBody>
      </p:sp>
      <p:sp>
        <p:nvSpPr>
          <p:cNvPr id="5" name="文本占位符 4">
            <a:extLst>
              <a:ext uri="{FF2B5EF4-FFF2-40B4-BE49-F238E27FC236}">
                <a16:creationId xmlns:a16="http://schemas.microsoft.com/office/drawing/2014/main" id="{051002DA-C18D-4883-91EE-C95893701A19}"/>
              </a:ext>
            </a:extLst>
          </p:cNvPr>
          <p:cNvSpPr>
            <a:spLocks noGrp="1"/>
          </p:cNvSpPr>
          <p:nvPr>
            <p:ph type="body" sz="quarter" idx="13"/>
          </p:nvPr>
        </p:nvSpPr>
        <p:spPr>
          <a:xfrm>
            <a:off x="227013" y="963168"/>
            <a:ext cx="8691562" cy="408060"/>
          </a:xfrm>
        </p:spPr>
        <p:txBody>
          <a:bodyPr vert="horz" wrap="none" lIns="91440" tIns="45720" rIns="91440" bIns="45720" anchor="t" anchorCtr="0"/>
          <a:lstStyle/>
          <a:p>
            <a:r>
              <a:rPr lang="en-US" altLang="zh-CN" dirty="0">
                <a:ea typeface="宋体"/>
              </a:rPr>
              <a:t>Word cloud for 4 topics</a:t>
            </a:r>
            <a:endParaRPr lang="zh-CN" altLang="en-US" dirty="0">
              <a:ea typeface="宋体"/>
            </a:endParaRPr>
          </a:p>
        </p:txBody>
      </p:sp>
      <p:pic>
        <p:nvPicPr>
          <p:cNvPr id="6" name="图片 6">
            <a:extLst>
              <a:ext uri="{FF2B5EF4-FFF2-40B4-BE49-F238E27FC236}">
                <a16:creationId xmlns:a16="http://schemas.microsoft.com/office/drawing/2014/main" id="{C8E5A63E-4201-4504-A5ED-6E3CD076652C}"/>
              </a:ext>
            </a:extLst>
          </p:cNvPr>
          <p:cNvPicPr>
            <a:picLocks noChangeAspect="1"/>
          </p:cNvPicPr>
          <p:nvPr/>
        </p:nvPicPr>
        <p:blipFill>
          <a:blip r:embed="rId2"/>
          <a:stretch>
            <a:fillRect/>
          </a:stretch>
        </p:blipFill>
        <p:spPr>
          <a:xfrm>
            <a:off x="1956249" y="1373629"/>
            <a:ext cx="4771266" cy="4656956"/>
          </a:xfrm>
          <a:prstGeom prst="rect">
            <a:avLst/>
          </a:prstGeom>
        </p:spPr>
      </p:pic>
    </p:spTree>
    <p:extLst>
      <p:ext uri="{BB962C8B-B14F-4D97-AF65-F5344CB8AC3E}">
        <p14:creationId xmlns:p14="http://schemas.microsoft.com/office/powerpoint/2010/main" val="2712865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26</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a:lstStyle/>
          <a:p>
            <a:r>
              <a:rPr lang="en-US" altLang="zh-CN"/>
              <a:t>Topic Analysis</a:t>
            </a:r>
            <a:endParaRPr lang="zh-CN" altLang="en-US"/>
          </a:p>
        </p:txBody>
      </p:sp>
      <p:sp>
        <p:nvSpPr>
          <p:cNvPr id="5" name="文本占位符 4">
            <a:extLst>
              <a:ext uri="{FF2B5EF4-FFF2-40B4-BE49-F238E27FC236}">
                <a16:creationId xmlns:a16="http://schemas.microsoft.com/office/drawing/2014/main" id="{051002DA-C18D-4883-91EE-C95893701A19}"/>
              </a:ext>
            </a:extLst>
          </p:cNvPr>
          <p:cNvSpPr>
            <a:spLocks noGrp="1"/>
          </p:cNvSpPr>
          <p:nvPr>
            <p:ph type="body" sz="quarter" idx="13"/>
          </p:nvPr>
        </p:nvSpPr>
        <p:spPr/>
        <p:txBody>
          <a:bodyPr vert="horz" wrap="none" lIns="91440" tIns="45720" rIns="91440" bIns="45720" anchor="t" anchorCtr="0"/>
          <a:lstStyle/>
          <a:p>
            <a:r>
              <a:rPr lang="en-US" altLang="zh-CN" dirty="0">
                <a:ea typeface="宋体"/>
              </a:rPr>
              <a:t>Inter-topic distance map by </a:t>
            </a:r>
            <a:r>
              <a:rPr lang="en-US" altLang="zh-CN" dirty="0" err="1">
                <a:ea typeface="宋体"/>
              </a:rPr>
              <a:t>gensim</a:t>
            </a:r>
            <a:r>
              <a:rPr lang="en-US" altLang="zh-CN" dirty="0">
                <a:ea typeface="宋体"/>
              </a:rPr>
              <a:t> and </a:t>
            </a:r>
            <a:r>
              <a:rPr lang="en-US" dirty="0" err="1">
                <a:ea typeface="宋体"/>
              </a:rPr>
              <a:t>pyLDAvis</a:t>
            </a:r>
            <a:endParaRPr lang="zh-CN" altLang="en-US" dirty="0" err="1">
              <a:ea typeface="宋体"/>
            </a:endParaRPr>
          </a:p>
        </p:txBody>
      </p:sp>
      <p:pic>
        <p:nvPicPr>
          <p:cNvPr id="6" name="图片 6" descr="图表&#10;&#10;已自动生成说明">
            <a:extLst>
              <a:ext uri="{FF2B5EF4-FFF2-40B4-BE49-F238E27FC236}">
                <a16:creationId xmlns:a16="http://schemas.microsoft.com/office/drawing/2014/main" id="{38E96A5D-6402-4E97-8E96-91CF2619396F}"/>
              </a:ext>
            </a:extLst>
          </p:cNvPr>
          <p:cNvPicPr>
            <a:picLocks noChangeAspect="1"/>
          </p:cNvPicPr>
          <p:nvPr/>
        </p:nvPicPr>
        <p:blipFill>
          <a:blip r:embed="rId2"/>
          <a:stretch>
            <a:fillRect/>
          </a:stretch>
        </p:blipFill>
        <p:spPr>
          <a:xfrm>
            <a:off x="550258" y="1357918"/>
            <a:ext cx="8169920" cy="4637800"/>
          </a:xfrm>
          <a:prstGeom prst="rect">
            <a:avLst/>
          </a:prstGeom>
        </p:spPr>
      </p:pic>
    </p:spTree>
    <p:extLst>
      <p:ext uri="{BB962C8B-B14F-4D97-AF65-F5344CB8AC3E}">
        <p14:creationId xmlns:p14="http://schemas.microsoft.com/office/powerpoint/2010/main" val="622888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27</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a:lstStyle/>
          <a:p>
            <a:r>
              <a:rPr lang="en-US" altLang="zh-CN"/>
              <a:t>Topic Analysis</a:t>
            </a:r>
            <a:endParaRPr lang="zh-CN" altLang="en-US"/>
          </a:p>
        </p:txBody>
      </p:sp>
      <p:sp>
        <p:nvSpPr>
          <p:cNvPr id="5" name="文本占位符 4">
            <a:extLst>
              <a:ext uri="{FF2B5EF4-FFF2-40B4-BE49-F238E27FC236}">
                <a16:creationId xmlns:a16="http://schemas.microsoft.com/office/drawing/2014/main" id="{051002DA-C18D-4883-91EE-C95893701A19}"/>
              </a:ext>
            </a:extLst>
          </p:cNvPr>
          <p:cNvSpPr>
            <a:spLocks noGrp="1"/>
          </p:cNvSpPr>
          <p:nvPr>
            <p:ph type="body" sz="quarter" idx="13"/>
          </p:nvPr>
        </p:nvSpPr>
        <p:spPr>
          <a:xfrm>
            <a:off x="227013" y="963168"/>
            <a:ext cx="8691562" cy="408060"/>
          </a:xfrm>
        </p:spPr>
        <p:txBody>
          <a:bodyPr vert="horz" wrap="none" lIns="91440" tIns="45720" rIns="91440" bIns="45720" anchor="t" anchorCtr="0"/>
          <a:lstStyle/>
          <a:p>
            <a:r>
              <a:rPr lang="en-US" altLang="zh-CN">
                <a:ea typeface="宋体"/>
              </a:rPr>
              <a:t>Best numbers of topics</a:t>
            </a:r>
            <a:endParaRPr lang="zh-CN" altLang="en-US">
              <a:ea typeface="宋体"/>
            </a:endParaRPr>
          </a:p>
        </p:txBody>
      </p:sp>
      <p:pic>
        <p:nvPicPr>
          <p:cNvPr id="6" name="图片 6" descr="文本&#10;&#10;已自动生成说明">
            <a:extLst>
              <a:ext uri="{FF2B5EF4-FFF2-40B4-BE49-F238E27FC236}">
                <a16:creationId xmlns:a16="http://schemas.microsoft.com/office/drawing/2014/main" id="{4B248986-39C8-4A2B-8B3D-5AE7616CFF94}"/>
              </a:ext>
            </a:extLst>
          </p:cNvPr>
          <p:cNvPicPr>
            <a:picLocks noChangeAspect="1"/>
          </p:cNvPicPr>
          <p:nvPr/>
        </p:nvPicPr>
        <p:blipFill>
          <a:blip r:embed="rId2"/>
          <a:stretch>
            <a:fillRect/>
          </a:stretch>
        </p:blipFill>
        <p:spPr>
          <a:xfrm>
            <a:off x="651409" y="2777776"/>
            <a:ext cx="2743200" cy="2233032"/>
          </a:xfrm>
          <a:prstGeom prst="rect">
            <a:avLst/>
          </a:prstGeom>
        </p:spPr>
      </p:pic>
      <p:pic>
        <p:nvPicPr>
          <p:cNvPr id="7" name="图片 7" descr="图表, 折线图&#10;&#10;已自动生成说明">
            <a:extLst>
              <a:ext uri="{FF2B5EF4-FFF2-40B4-BE49-F238E27FC236}">
                <a16:creationId xmlns:a16="http://schemas.microsoft.com/office/drawing/2014/main" id="{487E728B-3152-49C2-AA63-0ABF92FEC24D}"/>
              </a:ext>
            </a:extLst>
          </p:cNvPr>
          <p:cNvPicPr>
            <a:picLocks noChangeAspect="1"/>
          </p:cNvPicPr>
          <p:nvPr/>
        </p:nvPicPr>
        <p:blipFill>
          <a:blip r:embed="rId3"/>
          <a:stretch>
            <a:fillRect/>
          </a:stretch>
        </p:blipFill>
        <p:spPr>
          <a:xfrm>
            <a:off x="4313055" y="2288816"/>
            <a:ext cx="4179536" cy="2730488"/>
          </a:xfrm>
          <a:prstGeom prst="rect">
            <a:avLst/>
          </a:prstGeom>
        </p:spPr>
      </p:pic>
      <p:sp>
        <p:nvSpPr>
          <p:cNvPr id="3" name="文本框 2">
            <a:extLst>
              <a:ext uri="{FF2B5EF4-FFF2-40B4-BE49-F238E27FC236}">
                <a16:creationId xmlns:a16="http://schemas.microsoft.com/office/drawing/2014/main" id="{170C5BD8-E8B0-4275-B251-C79853853794}"/>
              </a:ext>
            </a:extLst>
          </p:cNvPr>
          <p:cNvSpPr txBox="1"/>
          <p:nvPr/>
        </p:nvSpPr>
        <p:spPr>
          <a:xfrm>
            <a:off x="600833" y="1910731"/>
            <a:ext cx="28848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ea typeface="+mn-lt"/>
                <a:cs typeface="+mn-lt"/>
              </a:rPr>
              <a:t>Calculate perplexity for each number(2-9) of topics:</a:t>
            </a:r>
            <a:endParaRPr lang="zh-CN" dirty="0">
              <a:cs typeface="Calibri"/>
            </a:endParaRPr>
          </a:p>
        </p:txBody>
      </p:sp>
    </p:spTree>
    <p:extLst>
      <p:ext uri="{BB962C8B-B14F-4D97-AF65-F5344CB8AC3E}">
        <p14:creationId xmlns:p14="http://schemas.microsoft.com/office/powerpoint/2010/main" val="413325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28</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lIns="91440" tIns="45720" rIns="91440" bIns="45720" rtlCol="0" anchor="t">
              <a:spAutoFit/>
            </a:bodyPr>
            <a:lstStyle/>
            <a:p>
              <a:pPr algn="ctr"/>
              <a:r>
                <a:rPr lang="en-US" altLang="zh-CN" sz="3600" dirty="0">
                  <a:solidFill>
                    <a:schemeClr val="bg1"/>
                  </a:solidFill>
                  <a:latin typeface="微软雅黑"/>
                  <a:ea typeface="微软雅黑"/>
                  <a:cs typeface="胡晓波男神体" panose="02010600030101010101" pitchFamily="2" charset="-122"/>
                </a:rPr>
                <a:t>05</a:t>
              </a:r>
              <a:endParaRPr lang="zh-CN" altLang="en-US" sz="3600" dirty="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2209800" y="3040341"/>
            <a:ext cx="4724400" cy="738664"/>
          </a:xfrm>
          <a:prstGeom prst="rect">
            <a:avLst/>
          </a:prstGeom>
        </p:spPr>
        <p:txBody>
          <a:bodyPr wrap="square" lIns="0" tIns="0" rIns="0" bIns="0" anchor="t">
            <a:spAutoFit/>
          </a:bodyPr>
          <a:lstStyle/>
          <a:p>
            <a:pPr algn="ctr"/>
            <a:r>
              <a:rPr lang="en-US" altLang="zh-CN" sz="4800">
                <a:solidFill>
                  <a:srgbClr val="622927"/>
                </a:solidFill>
                <a:effectLst/>
                <a:latin typeface="Arial"/>
                <a:ea typeface="微软雅黑"/>
                <a:cs typeface="Arial"/>
                <a:sym typeface="Arial" panose="020B0604020202020204" pitchFamily="34" charset="0"/>
              </a:rPr>
              <a:t>Model</a:t>
            </a:r>
            <a:endParaRPr lang="zh-CN" altLang="en-US"/>
          </a:p>
        </p:txBody>
      </p:sp>
    </p:spTree>
    <p:extLst>
      <p:ext uri="{BB962C8B-B14F-4D97-AF65-F5344CB8AC3E}">
        <p14:creationId xmlns:p14="http://schemas.microsoft.com/office/powerpoint/2010/main" val="174620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29</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lIns="91440" tIns="45720" rIns="91440" bIns="45720" anchor="t"/>
          <a:lstStyle/>
          <a:p>
            <a:r>
              <a:rPr lang="en-US" altLang="zh-CN">
                <a:ea typeface="宋体"/>
              </a:rPr>
              <a:t>Goal</a:t>
            </a:r>
            <a:endParaRPr lang="zh-CN" altLang="en-US"/>
          </a:p>
        </p:txBody>
      </p:sp>
      <p:sp>
        <p:nvSpPr>
          <p:cNvPr id="3" name="文本框 2">
            <a:extLst>
              <a:ext uri="{FF2B5EF4-FFF2-40B4-BE49-F238E27FC236}">
                <a16:creationId xmlns:a16="http://schemas.microsoft.com/office/drawing/2014/main" id="{083A47E2-3925-42B1-88A1-7F0FC9CBE814}"/>
              </a:ext>
            </a:extLst>
          </p:cNvPr>
          <p:cNvSpPr txBox="1"/>
          <p:nvPr/>
        </p:nvSpPr>
        <p:spPr>
          <a:xfrm>
            <a:off x="505116" y="1263789"/>
            <a:ext cx="814374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zh-CN" sz="3200">
                <a:ea typeface="+mn-lt"/>
                <a:cs typeface="+mn-lt"/>
              </a:rPr>
              <a:t>Build a model to predict whether</a:t>
            </a:r>
            <a:r>
              <a:rPr lang="zh-CN" altLang="en-US" sz="3200">
                <a:ea typeface="+mn-lt"/>
                <a:cs typeface="+mn-lt"/>
              </a:rPr>
              <a:t>  </a:t>
            </a:r>
            <a:r>
              <a:rPr lang="en-US" altLang="zh-CN" sz="3200">
                <a:ea typeface="+mn-lt"/>
                <a:cs typeface="+mn-lt"/>
              </a:rPr>
              <a:t>the salary will be </a:t>
            </a:r>
            <a:r>
              <a:rPr lang="zh-CN" sz="3200">
                <a:ea typeface="+mn-lt"/>
                <a:cs typeface="+mn-lt"/>
              </a:rPr>
              <a:t>higher than </a:t>
            </a:r>
            <a:r>
              <a:rPr lang="en-US" altLang="zh-CN" sz="3200">
                <a:ea typeface="+mn-lt"/>
                <a:cs typeface="+mn-lt"/>
              </a:rPr>
              <a:t>the </a:t>
            </a:r>
            <a:r>
              <a:rPr lang="zh-CN" sz="3200">
                <a:ea typeface="+mn-lt"/>
                <a:cs typeface="+mn-lt"/>
              </a:rPr>
              <a:t>average</a:t>
            </a:r>
            <a:r>
              <a:rPr lang="en-US" altLang="zh-CN" sz="3200">
                <a:ea typeface="+mn-lt"/>
                <a:cs typeface="+mn-lt"/>
              </a:rPr>
              <a:t>.</a:t>
            </a:r>
            <a:endParaRPr lang="zh-CN" altLang="en-US"/>
          </a:p>
          <a:p>
            <a:pPr marL="457200" indent="-457200">
              <a:lnSpc>
                <a:spcPct val="150000"/>
              </a:lnSpc>
              <a:buFont typeface="Arial"/>
              <a:buChar char="•"/>
            </a:pPr>
            <a:r>
              <a:rPr lang="en-US" altLang="zh-CN" sz="3200">
                <a:ea typeface="宋体"/>
                <a:cs typeface="Calibri"/>
              </a:rPr>
              <a:t> SVM</a:t>
            </a:r>
            <a:endParaRPr lang="en-US" altLang="zh-CN" sz="3200">
              <a:cs typeface="Calibri"/>
            </a:endParaRPr>
          </a:p>
          <a:p>
            <a:pPr marL="457200" indent="-457200">
              <a:lnSpc>
                <a:spcPct val="150000"/>
              </a:lnSpc>
              <a:buFont typeface="Arial"/>
              <a:buChar char="•"/>
            </a:pPr>
            <a:r>
              <a:rPr lang="en-US" altLang="zh-CN" sz="3200">
                <a:ea typeface="宋体"/>
                <a:cs typeface="Calibri"/>
              </a:rPr>
              <a:t> </a:t>
            </a:r>
            <a:r>
              <a:rPr lang="en-US" altLang="zh-CN" sz="3200" err="1">
                <a:ea typeface="宋体"/>
                <a:cs typeface="Calibri"/>
              </a:rPr>
              <a:t>XGBoost</a:t>
            </a:r>
            <a:endParaRPr lang="en-US" b="1" err="1">
              <a:ea typeface="宋体"/>
              <a:cs typeface="Calibri"/>
            </a:endParaRPr>
          </a:p>
          <a:p>
            <a:pPr marL="457200" indent="-457200">
              <a:lnSpc>
                <a:spcPct val="150000"/>
              </a:lnSpc>
              <a:buFont typeface="Arial"/>
              <a:buChar char="•"/>
            </a:pPr>
            <a:r>
              <a:rPr lang="en-US" altLang="zh-CN" sz="3200">
                <a:ea typeface="宋体"/>
                <a:cs typeface="Calibri"/>
              </a:rPr>
              <a:t> </a:t>
            </a:r>
            <a:r>
              <a:rPr lang="en-US" altLang="zh-CN" sz="3200" err="1">
                <a:ea typeface="宋体"/>
                <a:cs typeface="Calibri"/>
              </a:rPr>
              <a:t>LightGBM</a:t>
            </a:r>
          </a:p>
          <a:p>
            <a:endParaRPr lang="en-US" altLang="zh-CN" sz="3200">
              <a:ea typeface="宋体"/>
              <a:cs typeface="Calibri"/>
            </a:endParaRPr>
          </a:p>
          <a:p>
            <a:endParaRPr lang="en-US" altLang="zh-CN" sz="3200">
              <a:ea typeface="宋体"/>
              <a:cs typeface="Calibri"/>
            </a:endParaRPr>
          </a:p>
          <a:p>
            <a:endParaRPr lang="en-US" altLang="zh-CN" sz="3200">
              <a:ea typeface="宋体"/>
              <a:cs typeface="Calibri"/>
            </a:endParaRPr>
          </a:p>
        </p:txBody>
      </p:sp>
    </p:spTree>
    <p:extLst>
      <p:ext uri="{BB962C8B-B14F-4D97-AF65-F5344CB8AC3E}">
        <p14:creationId xmlns:p14="http://schemas.microsoft.com/office/powerpoint/2010/main" val="135870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30</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lIns="91440" tIns="45720" rIns="91440" bIns="45720" anchor="t"/>
          <a:lstStyle/>
          <a:p>
            <a:r>
              <a:rPr lang="en-US" altLang="zh-CN">
                <a:ea typeface="宋体"/>
              </a:rPr>
              <a:t>Date Set</a:t>
            </a:r>
            <a:endParaRPr lang="zh-CN" altLang="en-US" err="1"/>
          </a:p>
        </p:txBody>
      </p:sp>
      <p:sp>
        <p:nvSpPr>
          <p:cNvPr id="3" name="文本框 2">
            <a:extLst>
              <a:ext uri="{FF2B5EF4-FFF2-40B4-BE49-F238E27FC236}">
                <a16:creationId xmlns:a16="http://schemas.microsoft.com/office/drawing/2014/main" id="{083A47E2-3925-42B1-88A1-7F0FC9CBE814}"/>
              </a:ext>
            </a:extLst>
          </p:cNvPr>
          <p:cNvSpPr txBox="1"/>
          <p:nvPr/>
        </p:nvSpPr>
        <p:spPr>
          <a:xfrm>
            <a:off x="774645" y="1333666"/>
            <a:ext cx="456001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200">
                <a:ea typeface="+mn-lt"/>
                <a:cs typeface="+mn-lt"/>
              </a:rPr>
              <a:t>Feature:</a:t>
            </a:r>
            <a:endParaRPr lang="zh-CN" altLang="en-US">
              <a:ea typeface="宋体" panose="02010600030101010101" pitchFamily="2" charset="-122"/>
              <a:cs typeface="+mn-lt"/>
            </a:endParaRPr>
          </a:p>
          <a:p>
            <a:pPr marL="342900" indent="-342900">
              <a:lnSpc>
                <a:spcPct val="150000"/>
              </a:lnSpc>
              <a:buFont typeface="Arial"/>
              <a:buChar char="•"/>
            </a:pPr>
            <a:r>
              <a:rPr lang="en-US" altLang="zh-CN" sz="2000" b="1">
                <a:solidFill>
                  <a:srgbClr val="FF0000"/>
                </a:solidFill>
                <a:ea typeface="宋体"/>
                <a:cs typeface="Calibri"/>
              </a:rPr>
              <a:t>City</a:t>
            </a:r>
            <a:r>
              <a:rPr lang="en-US" altLang="zh-CN" sz="2000">
                <a:solidFill>
                  <a:srgbClr val="FF0000"/>
                </a:solidFill>
                <a:ea typeface="宋体"/>
                <a:cs typeface="Calibri"/>
              </a:rPr>
              <a:t>:</a:t>
            </a:r>
            <a:r>
              <a:rPr lang="en-US" altLang="zh-CN" sz="2000">
                <a:ea typeface="宋体"/>
                <a:cs typeface="Calibri"/>
              </a:rPr>
              <a:t>  N × 3 </a:t>
            </a:r>
            <a:r>
              <a:rPr lang="en-US" altLang="zh-CN" sz="2000">
                <a:solidFill>
                  <a:srgbClr val="000000"/>
                </a:solidFill>
                <a:ea typeface="宋体"/>
                <a:cs typeface="Calibri"/>
              </a:rPr>
              <a:t> </a:t>
            </a:r>
            <a:endParaRPr lang="en-US" sz="2000">
              <a:solidFill>
                <a:srgbClr val="000000"/>
              </a:solidFill>
              <a:ea typeface="宋体"/>
              <a:cs typeface="Calibri"/>
            </a:endParaRPr>
          </a:p>
          <a:p>
            <a:pPr marL="342900" indent="-342900">
              <a:lnSpc>
                <a:spcPct val="150000"/>
              </a:lnSpc>
              <a:buFont typeface="Arial"/>
              <a:buChar char="•"/>
            </a:pPr>
            <a:endParaRPr lang="en-US" altLang="zh-CN" sz="2000">
              <a:solidFill>
                <a:srgbClr val="000000"/>
              </a:solidFill>
              <a:ea typeface="宋体"/>
              <a:cs typeface="Calibri"/>
            </a:endParaRPr>
          </a:p>
          <a:p>
            <a:pPr>
              <a:lnSpc>
                <a:spcPct val="150000"/>
              </a:lnSpc>
            </a:pPr>
            <a:r>
              <a:rPr lang="en-US" altLang="zh-CN" sz="2000">
                <a:solidFill>
                  <a:srgbClr val="000000"/>
                </a:solidFill>
                <a:ea typeface="宋体"/>
                <a:cs typeface="Calibri"/>
              </a:rPr>
              <a:t>   </a:t>
            </a:r>
            <a:endParaRPr lang="en-US" sz="2000">
              <a:ea typeface="宋体"/>
              <a:cs typeface="Calibri"/>
            </a:endParaRPr>
          </a:p>
          <a:p>
            <a:pPr>
              <a:lnSpc>
                <a:spcPct val="150000"/>
              </a:lnSpc>
            </a:pPr>
            <a:r>
              <a:rPr lang="en-US" sz="2400">
                <a:ea typeface="宋体"/>
                <a:cs typeface="Calibri"/>
              </a:rPr>
              <a:t>The shape of feature: N × 88</a:t>
            </a:r>
            <a:endParaRPr lang="en-US" sz="2000">
              <a:ea typeface="宋体"/>
              <a:cs typeface="Calibri"/>
            </a:endParaRPr>
          </a:p>
          <a:p>
            <a:endParaRPr lang="en-US" altLang="zh-CN" sz="3200">
              <a:ea typeface="宋体"/>
              <a:cs typeface="Calibri"/>
            </a:endParaRPr>
          </a:p>
        </p:txBody>
      </p:sp>
      <p:sp>
        <p:nvSpPr>
          <p:cNvPr id="5" name="文本框 4">
            <a:extLst>
              <a:ext uri="{FF2B5EF4-FFF2-40B4-BE49-F238E27FC236}">
                <a16:creationId xmlns:a16="http://schemas.microsoft.com/office/drawing/2014/main" id="{CC0840F8-498E-4510-B057-64415679AD01}"/>
              </a:ext>
            </a:extLst>
          </p:cNvPr>
          <p:cNvSpPr txBox="1"/>
          <p:nvPr/>
        </p:nvSpPr>
        <p:spPr>
          <a:xfrm>
            <a:off x="773225" y="2471675"/>
            <a:ext cx="3741452" cy="5062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lnSpc>
                <a:spcPct val="150000"/>
              </a:lnSpc>
              <a:buFont typeface="Arial"/>
              <a:buChar char="•"/>
            </a:pPr>
            <a:r>
              <a:rPr lang="en-US" altLang="zh-CN" sz="2000" b="1">
                <a:solidFill>
                  <a:srgbClr val="FF0000"/>
                </a:solidFill>
                <a:ea typeface="+mn-lt"/>
                <a:cs typeface="Calibri"/>
              </a:rPr>
              <a:t>Degree</a:t>
            </a:r>
            <a:r>
              <a:rPr lang="en-US" altLang="zh-CN" sz="2000">
                <a:solidFill>
                  <a:srgbClr val="FF0000"/>
                </a:solidFill>
                <a:ea typeface="+mn-lt"/>
                <a:cs typeface="Calibri"/>
              </a:rPr>
              <a:t>:</a:t>
            </a:r>
            <a:r>
              <a:rPr lang="en-US" altLang="zh-CN" sz="2000">
                <a:ea typeface="+mn-lt"/>
                <a:cs typeface="Calibri"/>
              </a:rPr>
              <a:t> </a:t>
            </a:r>
            <a:r>
              <a:rPr lang="en-US" sz="2000">
                <a:ea typeface="+mn-lt"/>
                <a:cs typeface="Calibri"/>
              </a:rPr>
              <a:t> N × 3</a:t>
            </a:r>
            <a:endParaRPr lang="zh-CN" altLang="en-US" sz="2000">
              <a:cs typeface="Calibri"/>
            </a:endParaRPr>
          </a:p>
        </p:txBody>
      </p:sp>
      <p:sp>
        <p:nvSpPr>
          <p:cNvPr id="6" name="文本框 5">
            <a:extLst>
              <a:ext uri="{FF2B5EF4-FFF2-40B4-BE49-F238E27FC236}">
                <a16:creationId xmlns:a16="http://schemas.microsoft.com/office/drawing/2014/main" id="{A6025D71-E38F-4D52-9438-5464CEA71A4E}"/>
              </a:ext>
            </a:extLst>
          </p:cNvPr>
          <p:cNvSpPr txBox="1"/>
          <p:nvPr/>
        </p:nvSpPr>
        <p:spPr>
          <a:xfrm>
            <a:off x="2940853" y="1932617"/>
            <a:ext cx="274319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ltLang="zh-CN" sz="2000" b="1">
                <a:solidFill>
                  <a:srgbClr val="FF0000"/>
                </a:solidFill>
                <a:ea typeface="+mn-lt"/>
              </a:rPr>
              <a:t>Job type</a:t>
            </a:r>
            <a:r>
              <a:rPr lang="en-US" altLang="zh-CN" sz="2000">
                <a:solidFill>
                  <a:srgbClr val="FF0000"/>
                </a:solidFill>
                <a:ea typeface="+mn-lt"/>
              </a:rPr>
              <a:t>: </a:t>
            </a:r>
            <a:r>
              <a:rPr lang="en-US" altLang="zh-CN" sz="2000">
                <a:ea typeface="+mn-lt"/>
              </a:rPr>
              <a:t> N × 5</a:t>
            </a:r>
            <a:endParaRPr lang="zh-CN" sz="2000">
              <a:ea typeface="+mn-lt"/>
              <a:cs typeface="+mn-lt"/>
            </a:endParaRPr>
          </a:p>
          <a:p>
            <a:pPr algn="l"/>
            <a:endParaRPr lang="zh-CN" altLang="en-US">
              <a:ea typeface="宋体"/>
              <a:cs typeface="Calibri"/>
            </a:endParaRPr>
          </a:p>
        </p:txBody>
      </p:sp>
      <p:sp>
        <p:nvSpPr>
          <p:cNvPr id="7" name="文本框 6">
            <a:extLst>
              <a:ext uri="{FF2B5EF4-FFF2-40B4-BE49-F238E27FC236}">
                <a16:creationId xmlns:a16="http://schemas.microsoft.com/office/drawing/2014/main" id="{DEA678ED-D6AA-447B-8178-800B134CA9C1}"/>
              </a:ext>
            </a:extLst>
          </p:cNvPr>
          <p:cNvSpPr txBox="1"/>
          <p:nvPr/>
        </p:nvSpPr>
        <p:spPr>
          <a:xfrm>
            <a:off x="5865737" y="1932618"/>
            <a:ext cx="33321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ltLang="zh-CN" sz="2000" b="1">
                <a:solidFill>
                  <a:srgbClr val="FF0000"/>
                </a:solidFill>
                <a:ea typeface="宋体"/>
              </a:rPr>
              <a:t>TF-IDF of Job Title</a:t>
            </a:r>
            <a:r>
              <a:rPr lang="en-US" altLang="zh-CN" sz="2000">
                <a:solidFill>
                  <a:srgbClr val="FF0000"/>
                </a:solidFill>
                <a:ea typeface="宋体"/>
              </a:rPr>
              <a:t>:</a:t>
            </a:r>
            <a:r>
              <a:rPr lang="en-US" altLang="zh-CN" sz="2000">
                <a:ea typeface="宋体"/>
              </a:rPr>
              <a:t> N × 60</a:t>
            </a:r>
            <a:endParaRPr lang="zh-CN" altLang="en-US" sz="2000">
              <a:ea typeface="宋体"/>
              <a:cs typeface="Calibri"/>
            </a:endParaRPr>
          </a:p>
        </p:txBody>
      </p:sp>
      <p:sp>
        <p:nvSpPr>
          <p:cNvPr id="8" name="文本框 7">
            <a:extLst>
              <a:ext uri="{FF2B5EF4-FFF2-40B4-BE49-F238E27FC236}">
                <a16:creationId xmlns:a16="http://schemas.microsoft.com/office/drawing/2014/main" id="{8A71D2FE-31E3-4302-A512-7E725A61ACEC}"/>
              </a:ext>
            </a:extLst>
          </p:cNvPr>
          <p:cNvSpPr txBox="1"/>
          <p:nvPr/>
        </p:nvSpPr>
        <p:spPr>
          <a:xfrm>
            <a:off x="5875720" y="2601449"/>
            <a:ext cx="32223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solidFill>
                  <a:srgbClr val="FF0000"/>
                </a:solidFill>
                <a:ea typeface="宋体"/>
                <a:cs typeface="Calibri"/>
              </a:rPr>
              <a:t>Senior or Junior</a:t>
            </a:r>
            <a:r>
              <a:rPr lang="en-US" sz="2000">
                <a:solidFill>
                  <a:srgbClr val="FF0000"/>
                </a:solidFill>
                <a:ea typeface="宋体"/>
                <a:cs typeface="Calibri"/>
              </a:rPr>
              <a:t>: </a:t>
            </a:r>
            <a:r>
              <a:rPr lang="en-US" sz="2000">
                <a:ea typeface="宋体"/>
                <a:cs typeface="Calibri"/>
              </a:rPr>
              <a:t> N × 2</a:t>
            </a:r>
            <a:endParaRPr lang="en-US" altLang="zh-CN" sz="2000">
              <a:ea typeface="宋体"/>
            </a:endParaRPr>
          </a:p>
        </p:txBody>
      </p:sp>
      <p:sp>
        <p:nvSpPr>
          <p:cNvPr id="9" name="文本框 8">
            <a:extLst>
              <a:ext uri="{FF2B5EF4-FFF2-40B4-BE49-F238E27FC236}">
                <a16:creationId xmlns:a16="http://schemas.microsoft.com/office/drawing/2014/main" id="{216648B4-E2E4-4F30-BF96-23907B6DBEA1}"/>
              </a:ext>
            </a:extLst>
          </p:cNvPr>
          <p:cNvSpPr txBox="1"/>
          <p:nvPr/>
        </p:nvSpPr>
        <p:spPr>
          <a:xfrm>
            <a:off x="2930871" y="2561516"/>
            <a:ext cx="31724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2000" b="1">
                <a:solidFill>
                  <a:srgbClr val="FF0000"/>
                </a:solidFill>
                <a:ea typeface="宋体"/>
              </a:rPr>
              <a:t>Tools and Skills</a:t>
            </a:r>
            <a:r>
              <a:rPr lang="en-US" altLang="zh-CN" sz="2000">
                <a:solidFill>
                  <a:srgbClr val="FF0000"/>
                </a:solidFill>
                <a:ea typeface="宋体"/>
              </a:rPr>
              <a:t>:</a:t>
            </a:r>
            <a:r>
              <a:rPr lang="en-US" altLang="zh-CN" sz="2000">
                <a:ea typeface="宋体"/>
              </a:rPr>
              <a:t>  N × 10</a:t>
            </a:r>
            <a:r>
              <a:rPr lang="zh-CN" sz="2000">
                <a:ea typeface="宋体"/>
                <a:cs typeface="Calibri"/>
              </a:rPr>
              <a:t>​</a:t>
            </a:r>
            <a:endParaRPr lang="zh-CN" altLang="en-US" sz="2000">
              <a:ea typeface="宋体"/>
              <a:cs typeface="Calibri"/>
            </a:endParaRPr>
          </a:p>
        </p:txBody>
      </p:sp>
      <p:sp>
        <p:nvSpPr>
          <p:cNvPr id="10" name="文本框 9">
            <a:extLst>
              <a:ext uri="{FF2B5EF4-FFF2-40B4-BE49-F238E27FC236}">
                <a16:creationId xmlns:a16="http://schemas.microsoft.com/office/drawing/2014/main" id="{112FFA73-0018-458F-AC2F-957EF1A827FF}"/>
              </a:ext>
            </a:extLst>
          </p:cNvPr>
          <p:cNvSpPr txBox="1"/>
          <p:nvPr/>
        </p:nvSpPr>
        <p:spPr>
          <a:xfrm>
            <a:off x="774644" y="3829300"/>
            <a:ext cx="582780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3200">
                <a:ea typeface="宋体"/>
                <a:cs typeface="Segoe UI"/>
              </a:rPr>
              <a:t>Label:​</a:t>
            </a:r>
            <a:endParaRPr lang="zh-CN" altLang="en-US"/>
          </a:p>
          <a:p>
            <a:pPr marL="342900" indent="-342900">
              <a:lnSpc>
                <a:spcPct val="150000"/>
              </a:lnSpc>
              <a:buFont typeface="Arial"/>
              <a:buChar char="•"/>
            </a:pPr>
            <a:r>
              <a:rPr lang="en-US" altLang="zh-CN" sz="2000" b="1">
                <a:solidFill>
                  <a:srgbClr val="FF0000"/>
                </a:solidFill>
                <a:ea typeface="宋体"/>
                <a:cs typeface="Arial"/>
              </a:rPr>
              <a:t> 0</a:t>
            </a:r>
            <a:r>
              <a:rPr lang="en-US" altLang="zh-CN" sz="2000">
                <a:solidFill>
                  <a:srgbClr val="FF0000"/>
                </a:solidFill>
                <a:ea typeface="宋体"/>
                <a:cs typeface="Arial"/>
              </a:rPr>
              <a:t>:</a:t>
            </a:r>
            <a:r>
              <a:rPr lang="zh-CN" sz="2000">
                <a:latin typeface="Calibri"/>
                <a:ea typeface="宋体"/>
                <a:cs typeface="Arial"/>
              </a:rPr>
              <a:t> </a:t>
            </a:r>
            <a:r>
              <a:rPr lang="zh-CN" altLang="en-US" sz="2000">
                <a:ea typeface="宋体"/>
                <a:cs typeface="Arial"/>
              </a:rPr>
              <a:t> </a:t>
            </a:r>
            <a:r>
              <a:rPr lang="en-US" altLang="zh-CN" sz="2000">
                <a:ea typeface="宋体"/>
                <a:cs typeface="Arial"/>
              </a:rPr>
              <a:t>if</a:t>
            </a:r>
            <a:r>
              <a:rPr lang="zh-CN" sz="2000">
                <a:latin typeface="Calibri"/>
                <a:ea typeface="宋体"/>
                <a:cs typeface="Arial"/>
              </a:rPr>
              <a:t> </a:t>
            </a:r>
            <a:r>
              <a:rPr lang="en-US" altLang="zh-CN" sz="2000">
                <a:ea typeface="宋体"/>
                <a:cs typeface="Arial"/>
              </a:rPr>
              <a:t>the</a:t>
            </a:r>
            <a:r>
              <a:rPr lang="zh-CN" sz="2000">
                <a:latin typeface="Calibri"/>
                <a:ea typeface="宋体"/>
                <a:cs typeface="Arial"/>
              </a:rPr>
              <a:t> </a:t>
            </a:r>
            <a:r>
              <a:rPr lang="en-US" altLang="zh-CN" sz="2000">
                <a:ea typeface="宋体"/>
                <a:cs typeface="Arial"/>
              </a:rPr>
              <a:t>salary</a:t>
            </a:r>
            <a:r>
              <a:rPr lang="zh-CN" sz="2000">
                <a:latin typeface="Calibri"/>
                <a:ea typeface="宋体"/>
                <a:cs typeface="Arial"/>
              </a:rPr>
              <a:t> </a:t>
            </a:r>
            <a:r>
              <a:rPr lang="en-US" altLang="zh-CN" sz="2000">
                <a:ea typeface="宋体"/>
                <a:cs typeface="Arial"/>
              </a:rPr>
              <a:t>is</a:t>
            </a:r>
            <a:r>
              <a:rPr lang="zh-CN" sz="2000">
                <a:latin typeface="Calibri"/>
                <a:ea typeface="宋体"/>
                <a:cs typeface="Arial"/>
              </a:rPr>
              <a:t> </a:t>
            </a:r>
            <a:r>
              <a:rPr lang="en-US" altLang="zh-CN" sz="2000">
                <a:ea typeface="宋体"/>
                <a:cs typeface="Arial"/>
              </a:rPr>
              <a:t>lower</a:t>
            </a:r>
            <a:r>
              <a:rPr lang="zh-CN" sz="2000">
                <a:latin typeface="Calibri"/>
                <a:ea typeface="宋体"/>
                <a:cs typeface="Arial"/>
              </a:rPr>
              <a:t> </a:t>
            </a:r>
            <a:r>
              <a:rPr lang="en-US" altLang="zh-CN" sz="2000">
                <a:ea typeface="宋体"/>
                <a:cs typeface="Arial"/>
              </a:rPr>
              <a:t>than</a:t>
            </a:r>
            <a:r>
              <a:rPr lang="zh-CN" sz="2000">
                <a:latin typeface="Calibri"/>
                <a:ea typeface="宋体"/>
                <a:cs typeface="Arial"/>
              </a:rPr>
              <a:t> </a:t>
            </a:r>
            <a:r>
              <a:rPr lang="en-US" altLang="zh-CN" sz="2000">
                <a:ea typeface="宋体"/>
                <a:cs typeface="Arial"/>
              </a:rPr>
              <a:t>the</a:t>
            </a:r>
            <a:r>
              <a:rPr lang="zh-CN" sz="2000">
                <a:latin typeface="Calibri"/>
                <a:ea typeface="宋体"/>
                <a:cs typeface="Arial"/>
              </a:rPr>
              <a:t> </a:t>
            </a:r>
            <a:r>
              <a:rPr lang="en-US" altLang="zh-CN" sz="2000">
                <a:ea typeface="宋体"/>
                <a:cs typeface="Arial"/>
              </a:rPr>
              <a:t>average.​</a:t>
            </a:r>
          </a:p>
          <a:p>
            <a:pPr marL="342900" indent="-342900">
              <a:lnSpc>
                <a:spcPct val="150000"/>
              </a:lnSpc>
              <a:buFont typeface="Arial"/>
              <a:buChar char="•"/>
            </a:pPr>
            <a:r>
              <a:rPr lang="en-US" altLang="zh-CN" sz="2000" b="1">
                <a:solidFill>
                  <a:srgbClr val="FF0000"/>
                </a:solidFill>
                <a:ea typeface="宋体"/>
                <a:cs typeface="Arial"/>
              </a:rPr>
              <a:t> 1</a:t>
            </a:r>
            <a:r>
              <a:rPr lang="en-US" altLang="zh-CN" sz="2000">
                <a:solidFill>
                  <a:srgbClr val="FF0000"/>
                </a:solidFill>
                <a:ea typeface="宋体"/>
                <a:cs typeface="Arial"/>
              </a:rPr>
              <a:t>:</a:t>
            </a:r>
            <a:r>
              <a:rPr lang="zh-CN" sz="2000">
                <a:solidFill>
                  <a:srgbClr val="FF0000"/>
                </a:solidFill>
                <a:latin typeface="Calibri"/>
                <a:ea typeface="宋体"/>
                <a:cs typeface="Arial"/>
              </a:rPr>
              <a:t> </a:t>
            </a:r>
            <a:r>
              <a:rPr lang="zh-CN" altLang="en-US" sz="2000">
                <a:solidFill>
                  <a:srgbClr val="FF0000"/>
                </a:solidFill>
                <a:ea typeface="宋体"/>
                <a:cs typeface="Arial"/>
              </a:rPr>
              <a:t> </a:t>
            </a:r>
            <a:r>
              <a:rPr lang="en-US" altLang="zh-CN" sz="2000">
                <a:ea typeface="宋体"/>
                <a:cs typeface="Arial"/>
              </a:rPr>
              <a:t>otherwise​</a:t>
            </a:r>
          </a:p>
          <a:p>
            <a:pPr>
              <a:lnSpc>
                <a:spcPct val="150000"/>
              </a:lnSpc>
            </a:pPr>
            <a:r>
              <a:rPr lang="en-US" altLang="zh-CN" sz="2400">
                <a:ea typeface="宋体"/>
                <a:cs typeface="Segoe UI"/>
              </a:rPr>
              <a:t>The</a:t>
            </a:r>
            <a:r>
              <a:rPr lang="zh-CN" sz="2400">
                <a:latin typeface="Segoe UI"/>
                <a:ea typeface="宋体"/>
                <a:cs typeface="Segoe UI"/>
              </a:rPr>
              <a:t> </a:t>
            </a:r>
            <a:r>
              <a:rPr lang="en-US" altLang="zh-CN" sz="2400">
                <a:ea typeface="宋体"/>
                <a:cs typeface="Segoe UI"/>
              </a:rPr>
              <a:t>shape</a:t>
            </a:r>
            <a:r>
              <a:rPr lang="zh-CN" sz="2400">
                <a:latin typeface="Segoe UI"/>
                <a:ea typeface="宋体"/>
                <a:cs typeface="Segoe UI"/>
              </a:rPr>
              <a:t> </a:t>
            </a:r>
            <a:r>
              <a:rPr lang="en-US" altLang="zh-CN" sz="2400">
                <a:ea typeface="宋体"/>
                <a:cs typeface="Segoe UI"/>
              </a:rPr>
              <a:t>of</a:t>
            </a:r>
            <a:r>
              <a:rPr lang="zh-CN" sz="2400">
                <a:latin typeface="Segoe UI"/>
                <a:ea typeface="宋体"/>
                <a:cs typeface="Segoe UI"/>
              </a:rPr>
              <a:t> </a:t>
            </a:r>
            <a:r>
              <a:rPr lang="en-US" altLang="zh-CN" sz="2400">
                <a:ea typeface="宋体"/>
                <a:cs typeface="Segoe UI"/>
              </a:rPr>
              <a:t>label:</a:t>
            </a:r>
            <a:r>
              <a:rPr lang="zh-CN" sz="2400">
                <a:latin typeface="Segoe UI"/>
                <a:ea typeface="宋体"/>
                <a:cs typeface="Segoe UI"/>
              </a:rPr>
              <a:t> </a:t>
            </a:r>
            <a:r>
              <a:rPr lang="en-US" altLang="zh-CN" sz="2400">
                <a:ea typeface="宋体"/>
                <a:cs typeface="Segoe UI"/>
              </a:rPr>
              <a:t>N × 1​</a:t>
            </a:r>
          </a:p>
          <a:p>
            <a:r>
              <a:rPr lang="en-US" altLang="zh-CN">
                <a:ea typeface="宋体"/>
                <a:cs typeface="Segoe UI"/>
              </a:rPr>
              <a:t>​</a:t>
            </a:r>
          </a:p>
        </p:txBody>
      </p:sp>
    </p:spTree>
    <p:extLst>
      <p:ext uri="{BB962C8B-B14F-4D97-AF65-F5344CB8AC3E}">
        <p14:creationId xmlns:p14="http://schemas.microsoft.com/office/powerpoint/2010/main" val="70861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altLang="zh-CN" sz="360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rPr>
                <a:t>01</a:t>
              </a:r>
              <a:endParaRPr lang="zh-CN" altLang="en-US" sz="360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2883281" y="3059668"/>
            <a:ext cx="4973159" cy="738664"/>
          </a:xfrm>
          <a:prstGeom prst="rect">
            <a:avLst/>
          </a:prstGeom>
        </p:spPr>
        <p:txBody>
          <a:bodyPr wrap="square" lIns="0" tIns="0" rIns="0" bIns="0">
            <a:spAutoFit/>
          </a:bodyPr>
          <a:lstStyle/>
          <a:p>
            <a:pPr algn="l"/>
            <a:r>
              <a:rPr lang="en-US" altLang="zh-CN" sz="4800">
                <a:solidFill>
                  <a:srgbClr val="622927"/>
                </a:solidFill>
                <a:effectLst/>
                <a:latin typeface="Arial" panose="020B0604020202020204" pitchFamily="34" charset="0"/>
                <a:ea typeface="微软雅黑" panose="020B0503020204020204" pitchFamily="34" charset="-122"/>
                <a:sym typeface="Arial" panose="020B0604020202020204" pitchFamily="34" charset="0"/>
              </a:rPr>
              <a:t>Introduction</a:t>
            </a:r>
          </a:p>
        </p:txBody>
      </p:sp>
    </p:spTree>
    <p:extLst>
      <p:ext uri="{BB962C8B-B14F-4D97-AF65-F5344CB8AC3E}">
        <p14:creationId xmlns:p14="http://schemas.microsoft.com/office/powerpoint/2010/main" val="3288691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C106AB-5D10-4514-ACFF-CFE6F714FF09}"/>
              </a:ext>
            </a:extLst>
          </p:cNvPr>
          <p:cNvSpPr>
            <a:spLocks noGrp="1"/>
          </p:cNvSpPr>
          <p:nvPr>
            <p:ph type="sldNum" sz="quarter" idx="15"/>
          </p:nvPr>
        </p:nvSpPr>
        <p:spPr/>
        <p:txBody>
          <a:bodyPr/>
          <a:lstStyle/>
          <a:p>
            <a:fld id="{12342C3A-DD85-7843-B416-BD52AB030D59}" type="slidenum">
              <a:rPr lang="en-US" smtClean="0"/>
              <a:pPr/>
              <a:t>31</a:t>
            </a:fld>
            <a:endParaRPr lang="en-US"/>
          </a:p>
        </p:txBody>
      </p:sp>
      <p:sp>
        <p:nvSpPr>
          <p:cNvPr id="4" name="标题 3">
            <a:extLst>
              <a:ext uri="{FF2B5EF4-FFF2-40B4-BE49-F238E27FC236}">
                <a16:creationId xmlns:a16="http://schemas.microsoft.com/office/drawing/2014/main" id="{408C7455-DF29-4D33-A33E-6F1B51D667D9}"/>
              </a:ext>
            </a:extLst>
          </p:cNvPr>
          <p:cNvSpPr>
            <a:spLocks noGrp="1"/>
          </p:cNvSpPr>
          <p:nvPr>
            <p:ph type="title"/>
          </p:nvPr>
        </p:nvSpPr>
        <p:spPr/>
        <p:txBody>
          <a:bodyPr lIns="91440" tIns="45720" rIns="91440" bIns="45720" anchor="t"/>
          <a:lstStyle/>
          <a:p>
            <a:r>
              <a:rPr lang="zh-CN" altLang="en-US">
                <a:ea typeface="宋体"/>
              </a:rPr>
              <a:t>SVM</a:t>
            </a:r>
            <a:endParaRPr lang="zh-CN" altLang="en-US"/>
          </a:p>
        </p:txBody>
      </p:sp>
      <p:pic>
        <p:nvPicPr>
          <p:cNvPr id="7" name="图片 7" descr="图表&#10;&#10;已自动生成说明">
            <a:extLst>
              <a:ext uri="{FF2B5EF4-FFF2-40B4-BE49-F238E27FC236}">
                <a16:creationId xmlns:a16="http://schemas.microsoft.com/office/drawing/2014/main" id="{F400DEE3-BD77-42B9-A17C-7F27E1F65CE6}"/>
              </a:ext>
            </a:extLst>
          </p:cNvPr>
          <p:cNvPicPr>
            <a:picLocks noChangeAspect="1"/>
          </p:cNvPicPr>
          <p:nvPr/>
        </p:nvPicPr>
        <p:blipFill>
          <a:blip r:embed="rId2"/>
          <a:stretch>
            <a:fillRect/>
          </a:stretch>
        </p:blipFill>
        <p:spPr>
          <a:xfrm>
            <a:off x="2079811" y="958749"/>
            <a:ext cx="4995582" cy="4391413"/>
          </a:xfrm>
          <a:prstGeom prst="rect">
            <a:avLst/>
          </a:prstGeom>
        </p:spPr>
      </p:pic>
      <p:sp>
        <p:nvSpPr>
          <p:cNvPr id="8" name="文本框 7">
            <a:extLst>
              <a:ext uri="{FF2B5EF4-FFF2-40B4-BE49-F238E27FC236}">
                <a16:creationId xmlns:a16="http://schemas.microsoft.com/office/drawing/2014/main" id="{FE31B3E6-4227-478A-91BB-345AAC966EE4}"/>
              </a:ext>
            </a:extLst>
          </p:cNvPr>
          <p:cNvSpPr txBox="1"/>
          <p:nvPr/>
        </p:nvSpPr>
        <p:spPr>
          <a:xfrm>
            <a:off x="342901" y="5407958"/>
            <a:ext cx="84469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CN" sz="2400" dirty="0">
                <a:ea typeface="+mn-lt"/>
                <a:cs typeface="+mn-lt"/>
              </a:rPr>
              <a:t>F</a:t>
            </a:r>
            <a:r>
              <a:rPr lang="zh-CN" sz="2400">
                <a:ea typeface="+mn-lt"/>
                <a:cs typeface="+mn-lt"/>
              </a:rPr>
              <a:t>ind the </a:t>
            </a:r>
            <a:r>
              <a:rPr lang="en-US" altLang="zh-CN" sz="2400" dirty="0" err="1">
                <a:ea typeface="+mn-lt"/>
                <a:cs typeface="+mn-lt"/>
              </a:rPr>
              <a:t>hyperpla</a:t>
            </a:r>
            <a:r>
              <a:rPr lang="zh-CN" sz="2400">
                <a:ea typeface="+mn-lt"/>
                <a:cs typeface="+mn-lt"/>
              </a:rPr>
              <a:t>ne</a:t>
            </a:r>
            <a:r>
              <a:rPr lang="zh-CN" altLang="en-US" sz="2400">
                <a:ea typeface="+mn-lt"/>
                <a:cs typeface="+mn-lt"/>
              </a:rPr>
              <a:t> </a:t>
            </a:r>
            <a:r>
              <a:rPr lang="zh-CN" sz="2400">
                <a:ea typeface="+mn-lt"/>
                <a:cs typeface="+mn-lt"/>
              </a:rPr>
              <a:t>that makes the biggest gap or margin between the two classes</a:t>
            </a:r>
            <a:endParaRPr lang="zh-CN" sz="2400">
              <a:ea typeface="宋体"/>
              <a:cs typeface="Calibri"/>
            </a:endParaRPr>
          </a:p>
        </p:txBody>
      </p:sp>
    </p:spTree>
    <p:extLst>
      <p:ext uri="{BB962C8B-B14F-4D97-AF65-F5344CB8AC3E}">
        <p14:creationId xmlns:p14="http://schemas.microsoft.com/office/powerpoint/2010/main" val="283695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E4AD60-6E29-4296-A44E-664A16BCCAF8}"/>
              </a:ext>
            </a:extLst>
          </p:cNvPr>
          <p:cNvSpPr>
            <a:spLocks noGrp="1"/>
          </p:cNvSpPr>
          <p:nvPr>
            <p:ph type="sldNum" sz="quarter" idx="15"/>
          </p:nvPr>
        </p:nvSpPr>
        <p:spPr/>
        <p:txBody>
          <a:bodyPr/>
          <a:lstStyle/>
          <a:p>
            <a:fld id="{12342C3A-DD85-7843-B416-BD52AB030D59}" type="slidenum">
              <a:rPr lang="en-US" smtClean="0"/>
              <a:pPr/>
              <a:t>32</a:t>
            </a:fld>
            <a:endParaRPr lang="en-US"/>
          </a:p>
        </p:txBody>
      </p:sp>
      <p:sp>
        <p:nvSpPr>
          <p:cNvPr id="4" name="标题 3">
            <a:extLst>
              <a:ext uri="{FF2B5EF4-FFF2-40B4-BE49-F238E27FC236}">
                <a16:creationId xmlns:a16="http://schemas.microsoft.com/office/drawing/2014/main" id="{4C7F6D47-E14A-4B40-B9A6-9DF3FA05B60F}"/>
              </a:ext>
            </a:extLst>
          </p:cNvPr>
          <p:cNvSpPr>
            <a:spLocks noGrp="1"/>
          </p:cNvSpPr>
          <p:nvPr>
            <p:ph type="title"/>
          </p:nvPr>
        </p:nvSpPr>
        <p:spPr/>
        <p:txBody>
          <a:bodyPr lIns="91440" tIns="45720" rIns="91440" bIns="45720" anchor="t"/>
          <a:lstStyle/>
          <a:p>
            <a:r>
              <a:rPr lang="zh-CN" altLang="en-US">
                <a:ea typeface="宋体"/>
              </a:rPr>
              <a:t>Boosting model</a:t>
            </a:r>
            <a:endParaRPr lang="zh-CN" altLang="en-US"/>
          </a:p>
        </p:txBody>
      </p:sp>
      <p:sp>
        <p:nvSpPr>
          <p:cNvPr id="7" name="文本框 6">
            <a:extLst>
              <a:ext uri="{FF2B5EF4-FFF2-40B4-BE49-F238E27FC236}">
                <a16:creationId xmlns:a16="http://schemas.microsoft.com/office/drawing/2014/main" id="{8CEC786E-ACE1-4BF5-A16D-C727B24126D9}"/>
              </a:ext>
            </a:extLst>
          </p:cNvPr>
          <p:cNvSpPr txBox="1"/>
          <p:nvPr/>
        </p:nvSpPr>
        <p:spPr>
          <a:xfrm>
            <a:off x="376517" y="4735606"/>
            <a:ext cx="84918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altLang="zh-CN" sz="2400">
                <a:solidFill>
                  <a:srgbClr val="555555"/>
                </a:solidFill>
                <a:latin typeface="Calibri"/>
                <a:ea typeface="宋体"/>
                <a:cs typeface="Calibri"/>
              </a:rPr>
              <a:t>Trees are added one at a time to the ensemble and fit to correct the prediction errors made by prior models. </a:t>
            </a:r>
            <a:endParaRPr lang="en-US" altLang="zh-CN" sz="2400">
              <a:solidFill>
                <a:srgbClr val="000000"/>
              </a:solidFill>
              <a:latin typeface="Calibri"/>
              <a:ea typeface="宋体"/>
              <a:cs typeface="Calibri"/>
            </a:endParaRPr>
          </a:p>
          <a:p>
            <a:endParaRPr lang="en-US" altLang="zh-CN" sz="2400">
              <a:solidFill>
                <a:srgbClr val="555555"/>
              </a:solidFill>
              <a:latin typeface="Calibri"/>
              <a:ea typeface="宋体"/>
              <a:cs typeface="Calibri"/>
            </a:endParaRPr>
          </a:p>
        </p:txBody>
      </p:sp>
      <p:pic>
        <p:nvPicPr>
          <p:cNvPr id="8" name="图片 8" descr="图示&#10;&#10;已自动生成说明">
            <a:extLst>
              <a:ext uri="{FF2B5EF4-FFF2-40B4-BE49-F238E27FC236}">
                <a16:creationId xmlns:a16="http://schemas.microsoft.com/office/drawing/2014/main" id="{3DC29007-ED0E-4612-BC7F-FA8F5D76A476}"/>
              </a:ext>
            </a:extLst>
          </p:cNvPr>
          <p:cNvPicPr>
            <a:picLocks noChangeAspect="1"/>
          </p:cNvPicPr>
          <p:nvPr/>
        </p:nvPicPr>
        <p:blipFill>
          <a:blip r:embed="rId2"/>
          <a:stretch>
            <a:fillRect/>
          </a:stretch>
        </p:blipFill>
        <p:spPr>
          <a:xfrm>
            <a:off x="1272989" y="1014570"/>
            <a:ext cx="6687670" cy="3730684"/>
          </a:xfrm>
          <a:prstGeom prst="rect">
            <a:avLst/>
          </a:prstGeom>
        </p:spPr>
      </p:pic>
    </p:spTree>
    <p:extLst>
      <p:ext uri="{BB962C8B-B14F-4D97-AF65-F5344CB8AC3E}">
        <p14:creationId xmlns:p14="http://schemas.microsoft.com/office/powerpoint/2010/main" val="653997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81F3BC-A71B-4793-B6AF-FD754013AB8B}"/>
              </a:ext>
            </a:extLst>
          </p:cNvPr>
          <p:cNvSpPr>
            <a:spLocks noGrp="1"/>
          </p:cNvSpPr>
          <p:nvPr>
            <p:ph type="sldNum" sz="quarter" idx="15"/>
          </p:nvPr>
        </p:nvSpPr>
        <p:spPr/>
        <p:txBody>
          <a:bodyPr/>
          <a:lstStyle/>
          <a:p>
            <a:fld id="{12342C3A-DD85-7843-B416-BD52AB030D59}" type="slidenum">
              <a:rPr lang="en-US" smtClean="0"/>
              <a:pPr/>
              <a:t>33</a:t>
            </a:fld>
            <a:endParaRPr lang="en-US"/>
          </a:p>
        </p:txBody>
      </p:sp>
      <p:sp>
        <p:nvSpPr>
          <p:cNvPr id="4" name="标题 3">
            <a:extLst>
              <a:ext uri="{FF2B5EF4-FFF2-40B4-BE49-F238E27FC236}">
                <a16:creationId xmlns:a16="http://schemas.microsoft.com/office/drawing/2014/main" id="{8B816E87-5B4E-4473-8005-7A114B2E6EB6}"/>
              </a:ext>
            </a:extLst>
          </p:cNvPr>
          <p:cNvSpPr>
            <a:spLocks noGrp="1"/>
          </p:cNvSpPr>
          <p:nvPr>
            <p:ph type="title"/>
          </p:nvPr>
        </p:nvSpPr>
        <p:spPr/>
        <p:txBody>
          <a:bodyPr lIns="91440" tIns="45720" rIns="91440" bIns="45720" anchor="t"/>
          <a:lstStyle/>
          <a:p>
            <a:r>
              <a:rPr lang="zh-CN" altLang="en-US">
                <a:ea typeface="宋体"/>
              </a:rPr>
              <a:t>XGBoost and LightGBM</a:t>
            </a:r>
            <a:endParaRPr lang="zh-CN" altLang="en-US"/>
          </a:p>
        </p:txBody>
      </p:sp>
      <p:pic>
        <p:nvPicPr>
          <p:cNvPr id="3" name="图片 4" descr="图表, 散点图&#10;&#10;已自动生成说明">
            <a:extLst>
              <a:ext uri="{FF2B5EF4-FFF2-40B4-BE49-F238E27FC236}">
                <a16:creationId xmlns:a16="http://schemas.microsoft.com/office/drawing/2014/main" id="{5A7212E1-E46F-47AD-825B-E52227347B1C}"/>
              </a:ext>
            </a:extLst>
          </p:cNvPr>
          <p:cNvPicPr>
            <a:picLocks noChangeAspect="1"/>
          </p:cNvPicPr>
          <p:nvPr/>
        </p:nvPicPr>
        <p:blipFill>
          <a:blip r:embed="rId2"/>
          <a:stretch>
            <a:fillRect/>
          </a:stretch>
        </p:blipFill>
        <p:spPr>
          <a:xfrm>
            <a:off x="1104069" y="1597272"/>
            <a:ext cx="6945845" cy="3663454"/>
          </a:xfrm>
          <a:prstGeom prst="rect">
            <a:avLst/>
          </a:prstGeom>
        </p:spPr>
      </p:pic>
      <p:sp>
        <p:nvSpPr>
          <p:cNvPr id="5" name="文本框 4">
            <a:extLst>
              <a:ext uri="{FF2B5EF4-FFF2-40B4-BE49-F238E27FC236}">
                <a16:creationId xmlns:a16="http://schemas.microsoft.com/office/drawing/2014/main" id="{C628E9F7-2267-420F-8BA3-1E0A9E722298}"/>
              </a:ext>
            </a:extLst>
          </p:cNvPr>
          <p:cNvSpPr txBox="1"/>
          <p:nvPr/>
        </p:nvSpPr>
        <p:spPr>
          <a:xfrm>
            <a:off x="1173945" y="5606189"/>
            <a:ext cx="73850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宋体"/>
                <a:cs typeface="Calibri"/>
              </a:rPr>
              <a:t>LightGBM is faster than XGBoost, and it can get similar performance</a:t>
            </a:r>
          </a:p>
        </p:txBody>
      </p:sp>
    </p:spTree>
    <p:extLst>
      <p:ext uri="{BB962C8B-B14F-4D97-AF65-F5344CB8AC3E}">
        <p14:creationId xmlns:p14="http://schemas.microsoft.com/office/powerpoint/2010/main" val="2046884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0D7DB7-B850-4272-A463-47530C17D1CC}"/>
              </a:ext>
            </a:extLst>
          </p:cNvPr>
          <p:cNvSpPr>
            <a:spLocks noGrp="1"/>
          </p:cNvSpPr>
          <p:nvPr>
            <p:ph type="sldNum" sz="quarter" idx="15"/>
          </p:nvPr>
        </p:nvSpPr>
        <p:spPr/>
        <p:txBody>
          <a:bodyPr/>
          <a:lstStyle/>
          <a:p>
            <a:fld id="{12342C3A-DD85-7843-B416-BD52AB030D59}" type="slidenum">
              <a:rPr lang="en-US" smtClean="0"/>
              <a:pPr/>
              <a:t>34</a:t>
            </a:fld>
            <a:endParaRPr lang="en-US"/>
          </a:p>
        </p:txBody>
      </p:sp>
      <p:sp>
        <p:nvSpPr>
          <p:cNvPr id="4" name="标题 3">
            <a:extLst>
              <a:ext uri="{FF2B5EF4-FFF2-40B4-BE49-F238E27FC236}">
                <a16:creationId xmlns:a16="http://schemas.microsoft.com/office/drawing/2014/main" id="{144C7234-5C8A-42AF-8963-57FC7F24A132}"/>
              </a:ext>
            </a:extLst>
          </p:cNvPr>
          <p:cNvSpPr>
            <a:spLocks noGrp="1"/>
          </p:cNvSpPr>
          <p:nvPr>
            <p:ph type="title"/>
          </p:nvPr>
        </p:nvSpPr>
        <p:spPr/>
        <p:txBody>
          <a:bodyPr lIns="91440" tIns="45720" rIns="91440" bIns="45720" anchor="t"/>
          <a:lstStyle/>
          <a:p>
            <a:r>
              <a:rPr lang="en-US" altLang="zh-CN">
                <a:ea typeface="宋体"/>
              </a:rPr>
              <a:t>Result</a:t>
            </a:r>
            <a:endParaRPr lang="zh-CN" altLang="en-US"/>
          </a:p>
        </p:txBody>
      </p:sp>
      <p:graphicFrame>
        <p:nvGraphicFramePr>
          <p:cNvPr id="5" name="表格 5">
            <a:extLst>
              <a:ext uri="{FF2B5EF4-FFF2-40B4-BE49-F238E27FC236}">
                <a16:creationId xmlns:a16="http://schemas.microsoft.com/office/drawing/2014/main" id="{736AF5CF-EB67-4BDA-B38E-A0C469CFB5FB}"/>
              </a:ext>
            </a:extLst>
          </p:cNvPr>
          <p:cNvGraphicFramePr>
            <a:graphicFrameLocks noGrp="1"/>
          </p:cNvGraphicFramePr>
          <p:nvPr>
            <p:extLst>
              <p:ext uri="{D42A27DB-BD31-4B8C-83A1-F6EECF244321}">
                <p14:modId xmlns:p14="http://schemas.microsoft.com/office/powerpoint/2010/main" val="393106963"/>
              </p:ext>
            </p:extLst>
          </p:nvPr>
        </p:nvGraphicFramePr>
        <p:xfrm>
          <a:off x="1407537" y="2146244"/>
          <a:ext cx="6366157" cy="2565400"/>
        </p:xfrm>
        <a:graphic>
          <a:graphicData uri="http://schemas.openxmlformats.org/drawingml/2006/table">
            <a:tbl>
              <a:tblPr firstRow="1" bandRow="1">
                <a:tableStyleId>{5C22544A-7EE6-4342-B048-85BDC9FD1C3A}</a:tableStyleId>
              </a:tblPr>
              <a:tblGrid>
                <a:gridCol w="3184507">
                  <a:extLst>
                    <a:ext uri="{9D8B030D-6E8A-4147-A177-3AD203B41FA5}">
                      <a16:colId xmlns:a16="http://schemas.microsoft.com/office/drawing/2014/main" val="43789383"/>
                    </a:ext>
                  </a:extLst>
                </a:gridCol>
                <a:gridCol w="1590825">
                  <a:extLst>
                    <a:ext uri="{9D8B030D-6E8A-4147-A177-3AD203B41FA5}">
                      <a16:colId xmlns:a16="http://schemas.microsoft.com/office/drawing/2014/main" val="3818770597"/>
                    </a:ext>
                  </a:extLst>
                </a:gridCol>
                <a:gridCol w="1590825">
                  <a:extLst>
                    <a:ext uri="{9D8B030D-6E8A-4147-A177-3AD203B41FA5}">
                      <a16:colId xmlns:a16="http://schemas.microsoft.com/office/drawing/2014/main" val="2014024462"/>
                    </a:ext>
                  </a:extLst>
                </a:gridCol>
              </a:tblGrid>
              <a:tr h="370840">
                <a:tc>
                  <a:txBody>
                    <a:bodyPr/>
                    <a:lstStyle/>
                    <a:p>
                      <a:pPr algn="ctr"/>
                      <a:r>
                        <a:rPr lang="zh-CN" altLang="en-US"/>
                        <a:t>Model</a:t>
                      </a:r>
                    </a:p>
                  </a:txBody>
                  <a:tcPr anchor="ctr"/>
                </a:tc>
                <a:tc gridSpan="2">
                  <a:txBody>
                    <a:bodyPr/>
                    <a:lstStyle/>
                    <a:p>
                      <a:pPr lvl="0" algn="ctr">
                        <a:buNone/>
                      </a:pPr>
                      <a:r>
                        <a:rPr lang="en-US" altLang="zh-CN" sz="1800" b="0" i="0" u="none" strike="noStrike" noProof="0">
                          <a:latin typeface="宋体"/>
                          <a:ea typeface="宋体"/>
                        </a:rPr>
                        <a:t>A</a:t>
                      </a:r>
                      <a:r>
                        <a:rPr lang="zh-CN" sz="1800" b="0" i="0" u="none" strike="noStrike" noProof="0">
                          <a:latin typeface="宋体"/>
                          <a:ea typeface="宋体"/>
                        </a:rPr>
                        <a:t>ccuracy</a:t>
                      </a:r>
                      <a:endParaRPr lang="zh-CN"/>
                    </a:p>
                  </a:txBody>
                  <a:tcPr anchor="ctr"/>
                </a:tc>
                <a:tc hMerge="1">
                  <a:txBody>
                    <a:bodyPr/>
                    <a:lstStyle/>
                    <a:p>
                      <a:pPr lvl="0" algn="ctr">
                        <a:buNone/>
                      </a:pPr>
                      <a:endParaRPr lang="zh-CN"/>
                    </a:p>
                  </a:txBody>
                  <a:tcPr marL="0" marR="0" marT="0" marB="0" anchor="ctr" horzOverflow="overflow"/>
                </a:tc>
                <a:extLst>
                  <a:ext uri="{0D108BD9-81ED-4DB2-BD59-A6C34878D82A}">
                    <a16:rowId xmlns:a16="http://schemas.microsoft.com/office/drawing/2014/main" val="2762309602"/>
                  </a:ext>
                </a:extLst>
              </a:tr>
              <a:tr h="187172">
                <a:tc rowSpan="2">
                  <a:txBody>
                    <a:bodyPr/>
                    <a:lstStyle/>
                    <a:p>
                      <a:pPr algn="ctr"/>
                      <a:r>
                        <a:rPr lang="zh-CN" altLang="en-US" b="1"/>
                        <a:t>SVM</a:t>
                      </a:r>
                    </a:p>
                  </a:txBody>
                  <a:tcPr anchor="ctr"/>
                </a:tc>
                <a:tc>
                  <a:txBody>
                    <a:bodyPr/>
                    <a:lstStyle/>
                    <a:p>
                      <a:pPr algn="ctr"/>
                      <a:r>
                        <a:rPr lang="zh-CN" altLang="en-US" sz="1800" b="0"/>
                        <a:t>Train</a:t>
                      </a:r>
                    </a:p>
                  </a:txBody>
                  <a:tcPr anchor="ctr"/>
                </a:tc>
                <a:tc>
                  <a:txBody>
                    <a:bodyPr/>
                    <a:lstStyle/>
                    <a:p>
                      <a:pPr lvl="0" algn="ctr">
                        <a:buNone/>
                      </a:pPr>
                      <a:r>
                        <a:rPr lang="zh-CN" sz="1800" b="0" i="0" u="none" strike="noStrike" noProof="0">
                          <a:latin typeface="Consolas"/>
                        </a:rPr>
                        <a:t>0.881</a:t>
                      </a:r>
                      <a:endParaRPr lang="zh-CN"/>
                    </a:p>
                  </a:txBody>
                  <a:tcPr anchor="ctr"/>
                </a:tc>
                <a:extLst>
                  <a:ext uri="{0D108BD9-81ED-4DB2-BD59-A6C34878D82A}">
                    <a16:rowId xmlns:a16="http://schemas.microsoft.com/office/drawing/2014/main" val="2900775924"/>
                  </a:ext>
                </a:extLst>
              </a:tr>
              <a:tr h="187172">
                <a:tc vMerge="1">
                  <a:txBody>
                    <a:bodyPr/>
                    <a:lstStyle/>
                    <a:p>
                      <a:pPr algn="ctr"/>
                      <a:endParaRPr lang="zh-CN" altLang="en-US"/>
                    </a:p>
                  </a:txBody>
                  <a:tcPr marL="0" marR="0" marT="0" marB="0" anchor="ctr" horzOverflow="overflow"/>
                </a:tc>
                <a:tc>
                  <a:txBody>
                    <a:bodyPr/>
                    <a:lstStyle/>
                    <a:p>
                      <a:pPr lvl="0" algn="ctr">
                        <a:buNone/>
                      </a:pPr>
                      <a:r>
                        <a:rPr lang="zh-CN" altLang="en-US" b="0"/>
                        <a:t>Test</a:t>
                      </a:r>
                    </a:p>
                  </a:txBody>
                  <a:tcPr anchor="ctr"/>
                </a:tc>
                <a:tc>
                  <a:txBody>
                    <a:bodyPr/>
                    <a:lstStyle/>
                    <a:p>
                      <a:pPr lvl="0" algn="ctr">
                        <a:buNone/>
                      </a:pPr>
                      <a:r>
                        <a:rPr lang="zh-CN" sz="1800" b="0" i="0" u="none" strike="noStrike" noProof="0">
                          <a:latin typeface="Consolas"/>
                        </a:rPr>
                        <a:t>0.876</a:t>
                      </a:r>
                      <a:endParaRPr lang="zh-CN"/>
                    </a:p>
                  </a:txBody>
                  <a:tcPr anchor="ctr"/>
                </a:tc>
                <a:extLst>
                  <a:ext uri="{0D108BD9-81ED-4DB2-BD59-A6C34878D82A}">
                    <a16:rowId xmlns:a16="http://schemas.microsoft.com/office/drawing/2014/main" val="2355880756"/>
                  </a:ext>
                </a:extLst>
              </a:tr>
              <a:tr h="187172">
                <a:tc rowSpan="2">
                  <a:txBody>
                    <a:bodyPr/>
                    <a:lstStyle/>
                    <a:p>
                      <a:pPr lvl="0" algn="ctr">
                        <a:buNone/>
                      </a:pPr>
                      <a:r>
                        <a:rPr lang="zh-CN" sz="1800" b="1" i="0" u="none" strike="noStrike" noProof="0">
                          <a:latin typeface="宋体"/>
                          <a:ea typeface="宋体"/>
                        </a:rPr>
                        <a:t>LightGBM</a:t>
                      </a:r>
                      <a:endParaRPr lang="zh-CN" altLang="en-US" b="1"/>
                    </a:p>
                  </a:txBody>
                  <a:tcPr anchor="ctr"/>
                </a:tc>
                <a:tc>
                  <a:txBody>
                    <a:bodyPr/>
                    <a:lstStyle/>
                    <a:p>
                      <a:pPr lvl="0" algn="ctr">
                        <a:buNone/>
                      </a:pPr>
                      <a:r>
                        <a:rPr lang="zh-CN" altLang="en-US" sz="1800" b="0"/>
                        <a:t>Train</a:t>
                      </a:r>
                      <a:endParaRPr lang="zh-CN" b="0"/>
                    </a:p>
                  </a:txBody>
                  <a:tcPr anchor="ctr"/>
                </a:tc>
                <a:tc>
                  <a:txBody>
                    <a:bodyPr/>
                    <a:lstStyle/>
                    <a:p>
                      <a:pPr lvl="0" algn="ctr">
                        <a:buNone/>
                      </a:pPr>
                      <a:r>
                        <a:rPr lang="zh-CN" sz="1800" b="0" i="0" u="none" strike="noStrike" noProof="0">
                          <a:latin typeface="Consolas"/>
                        </a:rPr>
                        <a:t>0.938</a:t>
                      </a:r>
                      <a:endParaRPr lang="zh-CN"/>
                    </a:p>
                  </a:txBody>
                  <a:tcPr anchor="ctr"/>
                </a:tc>
                <a:extLst>
                  <a:ext uri="{0D108BD9-81ED-4DB2-BD59-A6C34878D82A}">
                    <a16:rowId xmlns:a16="http://schemas.microsoft.com/office/drawing/2014/main" val="493450138"/>
                  </a:ext>
                </a:extLst>
              </a:tr>
              <a:tr h="187172">
                <a:tc vMerge="1">
                  <a:txBody>
                    <a:bodyPr/>
                    <a:lstStyle/>
                    <a:p>
                      <a:pPr algn="ctr"/>
                      <a:endParaRPr lang="zh-CN" altLang="en-US"/>
                    </a:p>
                  </a:txBody>
                  <a:tcPr marL="0" marR="0" marT="0" marB="0" anchor="ctr" horzOverflow="overflow"/>
                </a:tc>
                <a:tc>
                  <a:txBody>
                    <a:bodyPr/>
                    <a:lstStyle/>
                    <a:p>
                      <a:pPr lvl="0" algn="ctr">
                        <a:buNone/>
                      </a:pPr>
                      <a:r>
                        <a:rPr lang="zh-CN" altLang="en-US" b="0"/>
                        <a:t>Test</a:t>
                      </a:r>
                    </a:p>
                  </a:txBody>
                  <a:tcPr anchor="ctr"/>
                </a:tc>
                <a:tc>
                  <a:txBody>
                    <a:bodyPr/>
                    <a:lstStyle/>
                    <a:p>
                      <a:pPr lvl="0" algn="ctr">
                        <a:buNone/>
                      </a:pPr>
                      <a:r>
                        <a:rPr lang="zh-CN" sz="1800" b="0" i="0" u="none" strike="noStrike" noProof="0">
                          <a:latin typeface="Consolas"/>
                        </a:rPr>
                        <a:t>0.904</a:t>
                      </a:r>
                      <a:endParaRPr lang="zh-CN"/>
                    </a:p>
                  </a:txBody>
                  <a:tcPr anchor="ctr"/>
                </a:tc>
                <a:extLst>
                  <a:ext uri="{0D108BD9-81ED-4DB2-BD59-A6C34878D82A}">
                    <a16:rowId xmlns:a16="http://schemas.microsoft.com/office/drawing/2014/main" val="115655242"/>
                  </a:ext>
                </a:extLst>
              </a:tr>
              <a:tr h="187172">
                <a:tc rowSpan="2">
                  <a:txBody>
                    <a:bodyPr/>
                    <a:lstStyle/>
                    <a:p>
                      <a:pPr lvl="0" algn="ctr">
                        <a:lnSpc>
                          <a:spcPct val="100000"/>
                        </a:lnSpc>
                        <a:spcBef>
                          <a:spcPts val="0"/>
                        </a:spcBef>
                        <a:spcAft>
                          <a:spcPts val="0"/>
                        </a:spcAft>
                        <a:buNone/>
                      </a:pPr>
                      <a:r>
                        <a:rPr lang="zh-CN" sz="1800" b="1" i="0" u="none" strike="noStrike" noProof="0">
                          <a:latin typeface="宋体"/>
                          <a:ea typeface="宋体"/>
                        </a:rPr>
                        <a:t>XGBoost</a:t>
                      </a:r>
                    </a:p>
                    <a:p>
                      <a:pPr lvl="0" algn="ctr">
                        <a:buNone/>
                      </a:pPr>
                      <a:endParaRPr lang="zh-CN" altLang="en-US" b="1"/>
                    </a:p>
                  </a:txBody>
                  <a:tcPr anchor="ctr"/>
                </a:tc>
                <a:tc>
                  <a:txBody>
                    <a:bodyPr/>
                    <a:lstStyle/>
                    <a:p>
                      <a:pPr lvl="0" algn="ctr">
                        <a:buNone/>
                      </a:pPr>
                      <a:r>
                        <a:rPr lang="zh-CN" altLang="en-US" sz="1800" b="0"/>
                        <a:t>Train</a:t>
                      </a:r>
                      <a:endParaRPr lang="zh-CN" b="0"/>
                    </a:p>
                  </a:txBody>
                  <a:tcPr anchor="ctr"/>
                </a:tc>
                <a:tc>
                  <a:txBody>
                    <a:bodyPr/>
                    <a:lstStyle/>
                    <a:p>
                      <a:pPr lvl="0" algn="ctr">
                        <a:buNone/>
                      </a:pPr>
                      <a:r>
                        <a:rPr lang="zh-CN" sz="1800" b="0" i="0" u="none" strike="noStrike" noProof="0">
                          <a:latin typeface="Consolas"/>
                        </a:rPr>
                        <a:t>0.963</a:t>
                      </a:r>
                      <a:endParaRPr lang="zh-CN"/>
                    </a:p>
                  </a:txBody>
                  <a:tcPr anchor="ctr"/>
                </a:tc>
                <a:extLst>
                  <a:ext uri="{0D108BD9-81ED-4DB2-BD59-A6C34878D82A}">
                    <a16:rowId xmlns:a16="http://schemas.microsoft.com/office/drawing/2014/main" val="1921529035"/>
                  </a:ext>
                </a:extLst>
              </a:tr>
              <a:tr h="187172">
                <a:tc vMerge="1">
                  <a:txBody>
                    <a:bodyPr/>
                    <a:lstStyle/>
                    <a:p>
                      <a:pPr algn="ctr"/>
                      <a:endParaRPr lang="zh-CN" altLang="en-US"/>
                    </a:p>
                  </a:txBody>
                  <a:tcPr marL="0" marR="0" marT="0" marB="0" anchor="ctr" horzOverflow="overflow"/>
                </a:tc>
                <a:tc>
                  <a:txBody>
                    <a:bodyPr/>
                    <a:lstStyle/>
                    <a:p>
                      <a:pPr lvl="0" algn="ctr">
                        <a:buNone/>
                      </a:pPr>
                      <a:r>
                        <a:rPr lang="zh-CN" altLang="en-US" b="0"/>
                        <a:t>Test</a:t>
                      </a:r>
                    </a:p>
                  </a:txBody>
                  <a:tcPr anchor="ctr"/>
                </a:tc>
                <a:tc>
                  <a:txBody>
                    <a:bodyPr/>
                    <a:lstStyle/>
                    <a:p>
                      <a:pPr lvl="0" algn="ctr">
                        <a:buNone/>
                      </a:pPr>
                      <a:r>
                        <a:rPr lang="zh-CN" sz="1800" b="0" i="0" u="none" strike="noStrike" noProof="0">
                          <a:latin typeface="Consolas"/>
                        </a:rPr>
                        <a:t>0.931</a:t>
                      </a:r>
                      <a:endParaRPr lang="zh-CN"/>
                    </a:p>
                  </a:txBody>
                  <a:tcPr anchor="ctr"/>
                </a:tc>
                <a:extLst>
                  <a:ext uri="{0D108BD9-81ED-4DB2-BD59-A6C34878D82A}">
                    <a16:rowId xmlns:a16="http://schemas.microsoft.com/office/drawing/2014/main" val="705117841"/>
                  </a:ext>
                </a:extLst>
              </a:tr>
            </a:tbl>
          </a:graphicData>
        </a:graphic>
      </p:graphicFrame>
    </p:spTree>
    <p:extLst>
      <p:ext uri="{BB962C8B-B14F-4D97-AF65-F5344CB8AC3E}">
        <p14:creationId xmlns:p14="http://schemas.microsoft.com/office/powerpoint/2010/main" val="3236176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35</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lIns="91440" tIns="45720" rIns="91440" bIns="45720" rtlCol="0" anchor="t">
              <a:spAutoFit/>
            </a:bodyPr>
            <a:lstStyle/>
            <a:p>
              <a:pPr algn="ctr"/>
              <a:r>
                <a:rPr lang="en-US" altLang="zh-CN" sz="3600" dirty="0">
                  <a:solidFill>
                    <a:schemeClr val="bg1"/>
                  </a:solidFill>
                  <a:latin typeface="微软雅黑"/>
                  <a:ea typeface="微软雅黑"/>
                  <a:cs typeface="胡晓波男神体" panose="02010600030101010101" pitchFamily="2" charset="-122"/>
                </a:rPr>
                <a:t>06</a:t>
              </a:r>
              <a:endParaRPr lang="zh-CN" altLang="en-US" sz="3600" dirty="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2748116" y="3059668"/>
            <a:ext cx="3942736" cy="738664"/>
          </a:xfrm>
          <a:prstGeom prst="rect">
            <a:avLst/>
          </a:prstGeom>
        </p:spPr>
        <p:txBody>
          <a:bodyPr wrap="square" lIns="0" tIns="0" rIns="0" bIns="0">
            <a:spAutoFit/>
          </a:bodyPr>
          <a:lstStyle/>
          <a:p>
            <a:pPr algn="l"/>
            <a:r>
              <a:rPr lang="en-US" altLang="zh-CN" sz="4800">
                <a:solidFill>
                  <a:srgbClr val="622927"/>
                </a:solidFill>
                <a:effectLst/>
                <a:latin typeface="Arial" panose="020B0604020202020204" pitchFamily="34" charset="0"/>
                <a:ea typeface="微软雅黑" panose="020B0503020204020204" pitchFamily="34" charset="-122"/>
                <a:sym typeface="Arial" panose="020B0604020202020204" pitchFamily="34" charset="0"/>
              </a:rPr>
              <a:t>Future Work</a:t>
            </a:r>
          </a:p>
        </p:txBody>
      </p:sp>
    </p:spTree>
    <p:extLst>
      <p:ext uri="{BB962C8B-B14F-4D97-AF65-F5344CB8AC3E}">
        <p14:creationId xmlns:p14="http://schemas.microsoft.com/office/powerpoint/2010/main" val="383290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272069-A16E-45B5-A60D-01B30C1611FC}"/>
              </a:ext>
            </a:extLst>
          </p:cNvPr>
          <p:cNvSpPr>
            <a:spLocks noGrp="1"/>
          </p:cNvSpPr>
          <p:nvPr>
            <p:ph type="sldNum" sz="quarter" idx="15"/>
          </p:nvPr>
        </p:nvSpPr>
        <p:spPr/>
        <p:txBody>
          <a:bodyPr/>
          <a:lstStyle/>
          <a:p>
            <a:fld id="{12342C3A-DD85-7843-B416-BD52AB030D59}" type="slidenum">
              <a:rPr lang="en-US" smtClean="0"/>
              <a:pPr/>
              <a:t>36</a:t>
            </a:fld>
            <a:endParaRPr lang="en-US"/>
          </a:p>
        </p:txBody>
      </p:sp>
      <p:sp>
        <p:nvSpPr>
          <p:cNvPr id="3" name="文本占位符 2">
            <a:extLst>
              <a:ext uri="{FF2B5EF4-FFF2-40B4-BE49-F238E27FC236}">
                <a16:creationId xmlns:a16="http://schemas.microsoft.com/office/drawing/2014/main" id="{72A62443-C139-4B3F-B91F-32D4FD7022A2}"/>
              </a:ext>
            </a:extLst>
          </p:cNvPr>
          <p:cNvSpPr>
            <a:spLocks noGrp="1"/>
          </p:cNvSpPr>
          <p:nvPr>
            <p:ph type="body" sz="quarter" idx="12"/>
          </p:nvPr>
        </p:nvSpPr>
        <p:spPr>
          <a:xfrm>
            <a:off x="227013" y="1714408"/>
            <a:ext cx="8368952" cy="4379485"/>
          </a:xfrm>
        </p:spPr>
        <p:txBody>
          <a:bodyPr vert="horz" lIns="91440" tIns="45720" rIns="91440" bIns="45720" anchor="t"/>
          <a:lstStyle/>
          <a:p>
            <a:r>
              <a:rPr lang="zh-CN">
                <a:ea typeface="宋体"/>
              </a:rPr>
              <a:t>How to </a:t>
            </a:r>
            <a:r>
              <a:rPr lang="en-US" altLang="zh-CN" dirty="0">
                <a:ea typeface="宋体"/>
              </a:rPr>
              <a:t>extract </a:t>
            </a:r>
            <a:r>
              <a:rPr lang="zh-CN">
                <a:ea typeface="宋体"/>
              </a:rPr>
              <a:t>the feature of job title more effectively</a:t>
            </a:r>
            <a:endParaRPr lang="zh-CN" altLang="en-US">
              <a:ea typeface="宋体"/>
            </a:endParaRPr>
          </a:p>
          <a:p>
            <a:r>
              <a:rPr lang="zh-CN">
                <a:ea typeface="宋体"/>
              </a:rPr>
              <a:t>How to </a:t>
            </a:r>
            <a:r>
              <a:rPr lang="en-US" altLang="zh-CN" dirty="0"/>
              <a:t>extract </a:t>
            </a:r>
            <a:r>
              <a:rPr lang="zh-CN">
                <a:ea typeface="宋体"/>
              </a:rPr>
              <a:t>useful information from context text more accurately</a:t>
            </a:r>
          </a:p>
        </p:txBody>
      </p:sp>
      <p:sp>
        <p:nvSpPr>
          <p:cNvPr id="4" name="标题 3">
            <a:extLst>
              <a:ext uri="{FF2B5EF4-FFF2-40B4-BE49-F238E27FC236}">
                <a16:creationId xmlns:a16="http://schemas.microsoft.com/office/drawing/2014/main" id="{4C9C07EC-C94B-46AA-991C-5FCB127A3BC8}"/>
              </a:ext>
            </a:extLst>
          </p:cNvPr>
          <p:cNvSpPr>
            <a:spLocks noGrp="1"/>
          </p:cNvSpPr>
          <p:nvPr>
            <p:ph type="title"/>
          </p:nvPr>
        </p:nvSpPr>
        <p:spPr/>
        <p:txBody>
          <a:bodyPr lIns="91440" tIns="45720" rIns="91440" bIns="45720" anchor="t"/>
          <a:lstStyle/>
          <a:p>
            <a:r>
              <a:rPr lang="zh-CN" altLang="en-US">
                <a:ea typeface="宋体"/>
              </a:rPr>
              <a:t>Future work</a:t>
            </a:r>
            <a:endParaRPr lang="zh-CN" altLang="en-US"/>
          </a:p>
        </p:txBody>
      </p:sp>
      <p:sp>
        <p:nvSpPr>
          <p:cNvPr id="5" name="文本占位符 4">
            <a:extLst>
              <a:ext uri="{FF2B5EF4-FFF2-40B4-BE49-F238E27FC236}">
                <a16:creationId xmlns:a16="http://schemas.microsoft.com/office/drawing/2014/main" id="{BD7BB8B2-5718-4E8C-9C5A-563DB5E6B716}"/>
              </a:ext>
            </a:extLst>
          </p:cNvPr>
          <p:cNvSpPr>
            <a:spLocks noGrp="1"/>
          </p:cNvSpPr>
          <p:nvPr>
            <p:ph type="body" sz="quarter" idx="13"/>
          </p:nvPr>
        </p:nvSpPr>
        <p:spPr/>
        <p:txBody>
          <a:bodyPr vert="horz" wrap="none" lIns="91440" tIns="45720" rIns="91440" bIns="45720" anchor="t" anchorCtr="0"/>
          <a:lstStyle/>
          <a:p>
            <a:r>
              <a:rPr lang="zh-CN"/>
              <a:t>What are the limitations and how to improve?</a:t>
            </a:r>
          </a:p>
        </p:txBody>
      </p:sp>
    </p:spTree>
    <p:extLst>
      <p:ext uri="{BB962C8B-B14F-4D97-AF65-F5344CB8AC3E}">
        <p14:creationId xmlns:p14="http://schemas.microsoft.com/office/powerpoint/2010/main" val="474148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ABB0C8-5849-43B4-B0A0-84E9A42B1ED0}"/>
              </a:ext>
            </a:extLst>
          </p:cNvPr>
          <p:cNvSpPr>
            <a:spLocks noGrp="1"/>
          </p:cNvSpPr>
          <p:nvPr>
            <p:ph type="sldNum" sz="quarter" idx="13"/>
          </p:nvPr>
        </p:nvSpPr>
        <p:spPr/>
        <p:txBody>
          <a:bodyPr/>
          <a:lstStyle/>
          <a:p>
            <a:fld id="{12342C3A-DD85-7843-B416-BD52AB030D59}" type="slidenum">
              <a:rPr lang="en-US" smtClean="0"/>
              <a:pPr/>
              <a:t>37</a:t>
            </a:fld>
            <a:endParaRPr lang="en-US"/>
          </a:p>
        </p:txBody>
      </p:sp>
      <p:sp>
        <p:nvSpPr>
          <p:cNvPr id="4" name="标题 3">
            <a:extLst>
              <a:ext uri="{FF2B5EF4-FFF2-40B4-BE49-F238E27FC236}">
                <a16:creationId xmlns:a16="http://schemas.microsoft.com/office/drawing/2014/main" id="{49F368F3-5D1F-41EA-AAF3-72D58F11F5ED}"/>
              </a:ext>
            </a:extLst>
          </p:cNvPr>
          <p:cNvSpPr>
            <a:spLocks noGrp="1"/>
          </p:cNvSpPr>
          <p:nvPr>
            <p:ph type="title"/>
          </p:nvPr>
        </p:nvSpPr>
        <p:spPr>
          <a:xfrm>
            <a:off x="1927995" y="2733850"/>
            <a:ext cx="5692006" cy="854925"/>
          </a:xfrm>
        </p:spPr>
        <p:txBody>
          <a:bodyPr/>
          <a:lstStyle/>
          <a:p>
            <a:r>
              <a:rPr lang="en-US" altLang="zh-CN" sz="3600"/>
              <a:t>Thanks and Questions?</a:t>
            </a:r>
            <a:br>
              <a:rPr lang="zh-CN" altLang="en-US"/>
            </a:br>
            <a:endParaRPr lang="zh-CN" altLang="en-US"/>
          </a:p>
        </p:txBody>
      </p:sp>
    </p:spTree>
    <p:extLst>
      <p:ext uri="{BB962C8B-B14F-4D97-AF65-F5344CB8AC3E}">
        <p14:creationId xmlns:p14="http://schemas.microsoft.com/office/powerpoint/2010/main" val="433424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508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4</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412171"/>
            <a:ext cx="8319338" cy="4384542"/>
          </a:xfrm>
        </p:spPr>
        <p:txBody>
          <a:bodyPr vert="horz" lIns="91440" tIns="45720" rIns="91440" bIns="45720" anchor="t"/>
          <a:lstStyle/>
          <a:p>
            <a:r>
              <a:rPr lang="en-US" altLang="zh-CN" sz="1800" kern="0" dirty="0">
                <a:solidFill>
                  <a:srgbClr val="2D3B45"/>
                </a:solidFill>
                <a:latin typeface="Lato"/>
                <a:ea typeface="宋体"/>
                <a:cs typeface="宋体" panose="02010600030101010101" pitchFamily="2" charset="-122"/>
              </a:rPr>
              <a:t>I</a:t>
            </a:r>
            <a:r>
              <a:rPr lang="en-US" altLang="zh-CN" sz="1800" kern="0" dirty="0">
                <a:solidFill>
                  <a:srgbClr val="2D3B45"/>
                </a:solidFill>
                <a:effectLst/>
                <a:latin typeface="Lato"/>
                <a:ea typeface="宋体"/>
                <a:cs typeface="宋体" panose="02010600030101010101" pitchFamily="2" charset="-122"/>
              </a:rPr>
              <a:t>ntelligent technology is gradually replacing different kinds of work in life, which greatly liberates productivity. But on the other hand, we have higher demands for people's professional skills</a:t>
            </a:r>
            <a:r>
              <a:rPr lang="en-US" altLang="zh-CN" sz="1800" kern="0" dirty="0">
                <a:solidFill>
                  <a:srgbClr val="2D3B45"/>
                </a:solidFill>
                <a:latin typeface="Lato"/>
                <a:ea typeface="宋体"/>
                <a:cs typeface="宋体" panose="02010600030101010101" pitchFamily="2" charset="-122"/>
              </a:rPr>
              <a:t> </a:t>
            </a:r>
            <a:endParaRPr lang="en-US" altLang="zh-CN" sz="1800" kern="0">
              <a:solidFill>
                <a:srgbClr val="2D3B45"/>
              </a:solidFill>
              <a:effectLst/>
              <a:latin typeface="Lato" panose="020F0502020204030203" pitchFamily="34" charset="0"/>
              <a:ea typeface="宋体" panose="02010600030101010101" pitchFamily="2" charset="-122"/>
              <a:cs typeface="宋体" panose="02010600030101010101" pitchFamily="2" charset="-122"/>
            </a:endParaRPr>
          </a:p>
          <a:p>
            <a:pPr marL="0" indent="0">
              <a:lnSpc>
                <a:spcPct val="107000"/>
              </a:lnSpc>
              <a:spcAft>
                <a:spcPts val="800"/>
              </a:spcAft>
              <a:buNone/>
            </a:pPr>
            <a:r>
              <a:rPr lang="en-US" sz="2000" b="1" kern="0" dirty="0">
                <a:ea typeface="宋体"/>
              </a:rPr>
              <a:t>What did we do?</a:t>
            </a:r>
            <a:endParaRPr lang="en-US" altLang="zh-CN" sz="2000" b="1" kern="0" dirty="0">
              <a:solidFill>
                <a:srgbClr val="2D3B45"/>
              </a:solidFill>
              <a:latin typeface="Lato"/>
              <a:ea typeface="宋体"/>
              <a:cs typeface="宋体" panose="02010600030101010101" pitchFamily="2" charset="-122"/>
            </a:endParaRPr>
          </a:p>
          <a:p>
            <a:pPr marL="228600">
              <a:lnSpc>
                <a:spcPct val="107000"/>
              </a:lnSpc>
              <a:spcAft>
                <a:spcPts val="800"/>
              </a:spcAft>
            </a:pPr>
            <a:r>
              <a:rPr lang="en-US" altLang="zh-CN" sz="1800" kern="0" dirty="0">
                <a:solidFill>
                  <a:srgbClr val="2D3B45"/>
                </a:solidFill>
                <a:effectLst/>
                <a:latin typeface="Lato"/>
                <a:ea typeface="宋体"/>
                <a:cs typeface="宋体" panose="02010600030101010101" pitchFamily="2" charset="-122"/>
              </a:rPr>
              <a:t>Through the information on </a:t>
            </a:r>
            <a:r>
              <a:rPr lang="en-US" altLang="zh-CN" sz="1800" kern="0" dirty="0">
                <a:solidFill>
                  <a:srgbClr val="2D3B45"/>
                </a:solidFill>
                <a:latin typeface="Lato"/>
                <a:ea typeface="宋体"/>
                <a:cs typeface="宋体" panose="02010600030101010101" pitchFamily="2" charset="-122"/>
              </a:rPr>
              <a:t>job </a:t>
            </a:r>
            <a:r>
              <a:rPr lang="en-US" altLang="zh-CN" sz="1800" kern="0" dirty="0">
                <a:solidFill>
                  <a:srgbClr val="2D3B45"/>
                </a:solidFill>
                <a:effectLst/>
                <a:latin typeface="Lato"/>
                <a:ea typeface="宋体"/>
                <a:cs typeface="宋体" panose="02010600030101010101" pitchFamily="2" charset="-122"/>
              </a:rPr>
              <a:t>website, we could analyze the current trends and development prospects of these most cutting-edge application technologies. This can not only help people understand the current commercial applications of AI in various fields, but also provide more information</a:t>
            </a:r>
            <a:r>
              <a:rPr lang="en-US" altLang="zh-CN" sz="1800" kern="100" dirty="0">
                <a:effectLst/>
                <a:latin typeface="等线"/>
                <a:ea typeface="等线"/>
                <a:cs typeface="Times New Roman"/>
              </a:rPr>
              <a:t> </a:t>
            </a:r>
            <a:r>
              <a:rPr lang="en-US" altLang="zh-CN" sz="1800" kern="0" dirty="0">
                <a:solidFill>
                  <a:srgbClr val="2D3B45"/>
                </a:solidFill>
                <a:effectLst/>
                <a:latin typeface="Lato"/>
                <a:ea typeface="宋体"/>
                <a:cs typeface="宋体" panose="02010600030101010101" pitchFamily="2" charset="-122"/>
              </a:rPr>
              <a:t>such as skill requirements and salary prospects for people who want to work in these fields.</a:t>
            </a:r>
            <a:endParaRPr lang="zh-CN" altLang="zh-CN" sz="1800" kern="100" dirty="0">
              <a:effectLst/>
              <a:latin typeface="Lato"/>
              <a:ea typeface="宋体"/>
              <a:cs typeface="Times New Roman" panose="02020603050405020304" pitchFamily="18" charset="0"/>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a:lstStyle/>
          <a:p>
            <a:r>
              <a:rPr lang="en-US" altLang="zh-CN"/>
              <a:t>Introduction</a:t>
            </a:r>
            <a:endParaRPr lang="zh-CN" altLang="en-US"/>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vert="horz" wrap="none" lIns="91440" tIns="45720" rIns="91440" bIns="45720" anchor="t" anchorCtr="0"/>
          <a:lstStyle/>
          <a:p>
            <a:r>
              <a:rPr lang="en-US" altLang="zh-CN" sz="2000" b="1" dirty="0">
                <a:solidFill>
                  <a:srgbClr val="2D3B45"/>
                </a:solidFill>
                <a:effectLst/>
                <a:latin typeface="Lato"/>
                <a:ea typeface="宋体"/>
                <a:cs typeface="宋体" panose="02010600030101010101" pitchFamily="2" charset="-122"/>
              </a:rPr>
              <a:t>Background</a:t>
            </a:r>
            <a:r>
              <a:rPr lang="en-US" altLang="zh-CN" sz="2000" b="1" dirty="0">
                <a:solidFill>
                  <a:srgbClr val="2D3B45"/>
                </a:solidFill>
                <a:latin typeface="Lato"/>
                <a:ea typeface="宋体"/>
                <a:cs typeface="宋体" panose="02010600030101010101" pitchFamily="2" charset="-122"/>
              </a:rPr>
              <a:t>:</a:t>
            </a:r>
            <a:endParaRPr lang="zh-CN" altLang="zh-CN" sz="2000" b="1">
              <a:effectLst/>
              <a:latin typeface="Lato"/>
              <a:ea typeface="宋体"/>
              <a:cs typeface="宋体" panose="02010600030101010101" pitchFamily="2" charset="-122"/>
            </a:endParaRPr>
          </a:p>
          <a:p>
            <a:endParaRPr lang="zh-CN" altLang="en-US"/>
          </a:p>
        </p:txBody>
      </p:sp>
      <p:pic>
        <p:nvPicPr>
          <p:cNvPr id="7" name="图片 6" descr="文本&#10;&#10;中度可信度描述已自动生成">
            <a:extLst>
              <a:ext uri="{FF2B5EF4-FFF2-40B4-BE49-F238E27FC236}">
                <a16:creationId xmlns:a16="http://schemas.microsoft.com/office/drawing/2014/main" id="{E8C6E985-0F4A-4B2E-A816-12E086980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20" y="4466708"/>
            <a:ext cx="2371418" cy="1333048"/>
          </a:xfrm>
          <a:prstGeom prst="rect">
            <a:avLst/>
          </a:prstGeom>
        </p:spPr>
      </p:pic>
    </p:spTree>
    <p:extLst>
      <p:ext uri="{BB962C8B-B14F-4D97-AF65-F5344CB8AC3E}">
        <p14:creationId xmlns:p14="http://schemas.microsoft.com/office/powerpoint/2010/main" val="272537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5</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457891"/>
            <a:ext cx="8319338" cy="4590282"/>
          </a:xfrm>
        </p:spPr>
        <p:txBody>
          <a:bodyPr vert="horz" lIns="91440" tIns="45720" rIns="91440" bIns="45720" anchor="t"/>
          <a:lstStyle/>
          <a:p>
            <a:pPr marL="228600">
              <a:spcBef>
                <a:spcPts val="900"/>
              </a:spcBef>
              <a:spcAft>
                <a:spcPts val="900"/>
              </a:spcAft>
            </a:pPr>
            <a:r>
              <a:rPr lang="en-US" altLang="zh-CN" sz="1800" dirty="0">
                <a:solidFill>
                  <a:srgbClr val="2D3B45"/>
                </a:solidFill>
                <a:latin typeface="Lato"/>
                <a:ea typeface="宋体"/>
                <a:cs typeface="宋体" panose="02010600030101010101" pitchFamily="2" charset="-122"/>
              </a:rPr>
              <a:t>Previous</a:t>
            </a:r>
            <a:r>
              <a:rPr lang="en-US" altLang="zh-CN" sz="1800" dirty="0">
                <a:solidFill>
                  <a:srgbClr val="2D3B45"/>
                </a:solidFill>
                <a:effectLst/>
                <a:latin typeface="Lato"/>
                <a:ea typeface="宋体"/>
                <a:cs typeface="宋体" panose="02010600030101010101" pitchFamily="2" charset="-122"/>
              </a:rPr>
              <a:t> studies use a lot of long-term data to illustrate the increase and decrease of jobs under the influence of AI, as well as the comparison of the salaries of AI workers with salaries in other industries.</a:t>
            </a:r>
            <a:endParaRPr lang="zh-CN" altLang="zh-CN" sz="1800" dirty="0">
              <a:effectLst/>
              <a:latin typeface="Lato"/>
              <a:ea typeface="宋体"/>
              <a:cs typeface="宋体" panose="02010600030101010101" pitchFamily="2" charset="-122"/>
            </a:endParaRPr>
          </a:p>
          <a:p>
            <a:pPr marL="0" indent="0">
              <a:spcBef>
                <a:spcPts val="900"/>
              </a:spcBef>
              <a:spcAft>
                <a:spcPts val="900"/>
              </a:spcAft>
              <a:buNone/>
            </a:pPr>
            <a:r>
              <a:rPr lang="en-US" sz="2000" b="1" dirty="0">
                <a:ea typeface="宋体"/>
              </a:rPr>
              <a:t>Limitations:</a:t>
            </a:r>
            <a:endParaRPr lang="en-US" sz="2000" b="1"/>
          </a:p>
          <a:p>
            <a:pPr marL="228600">
              <a:spcBef>
                <a:spcPts val="900"/>
              </a:spcBef>
              <a:spcAft>
                <a:spcPts val="900"/>
              </a:spcAft>
            </a:pPr>
            <a:r>
              <a:rPr lang="en-US" altLang="zh-CN" sz="1800" dirty="0">
                <a:solidFill>
                  <a:srgbClr val="2D3B45"/>
                </a:solidFill>
                <a:effectLst/>
                <a:latin typeface="Lato"/>
                <a:ea typeface="宋体"/>
                <a:cs typeface="宋体" panose="02010600030101010101" pitchFamily="2" charset="-122"/>
              </a:rPr>
              <a:t>However, in these studies, we have not seen specific skill requirements and trends in AI field. It also does not compare the correlation between factors such as regions, skills and salary. Similarly, these reports did not give the latest specific values of some factors that workers are concerned about (such as salary). Therefore, there is a lack of practical guidance information for AI professionals.</a:t>
            </a:r>
            <a:endParaRPr lang="zh-CN" altLang="zh-CN" sz="1800">
              <a:effectLst/>
              <a:latin typeface="Lato"/>
              <a:ea typeface="宋体"/>
              <a:cs typeface="宋体" panose="02010600030101010101" pitchFamily="2" charset="-122"/>
            </a:endParaRPr>
          </a:p>
          <a:p>
            <a:pPr marL="0" indent="0">
              <a:spcBef>
                <a:spcPts val="900"/>
              </a:spcBef>
              <a:spcAft>
                <a:spcPts val="900"/>
              </a:spcAft>
              <a:buNone/>
            </a:pPr>
            <a:r>
              <a:rPr lang="en-US" altLang="zh-CN" sz="1800" dirty="0">
                <a:solidFill>
                  <a:srgbClr val="2D3B45"/>
                </a:solidFill>
                <a:effectLst/>
                <a:latin typeface="Lato"/>
                <a:ea typeface="宋体"/>
                <a:cs typeface="宋体" panose="02010600030101010101" pitchFamily="2" charset="-122"/>
              </a:rPr>
              <a:t>In </a:t>
            </a:r>
            <a:r>
              <a:rPr lang="en-US" altLang="zh-CN" sz="1800" dirty="0">
                <a:solidFill>
                  <a:srgbClr val="2D3B45"/>
                </a:solidFill>
                <a:latin typeface="Lato"/>
                <a:ea typeface="宋体"/>
                <a:cs typeface="宋体" panose="02010600030101010101" pitchFamily="2" charset="-122"/>
              </a:rPr>
              <a:t>our</a:t>
            </a:r>
            <a:r>
              <a:rPr lang="en-US" altLang="zh-CN" sz="1800" dirty="0">
                <a:solidFill>
                  <a:srgbClr val="2D3B45"/>
                </a:solidFill>
                <a:effectLst/>
                <a:latin typeface="Lato"/>
                <a:ea typeface="宋体"/>
                <a:cs typeface="宋体" panose="02010600030101010101" pitchFamily="2" charset="-122"/>
              </a:rPr>
              <a:t> </a:t>
            </a:r>
            <a:r>
              <a:rPr lang="en-US" altLang="zh-CN" sz="1800" dirty="0">
                <a:solidFill>
                  <a:srgbClr val="2D3B45"/>
                </a:solidFill>
                <a:latin typeface="Lato"/>
                <a:ea typeface="宋体"/>
                <a:cs typeface="宋体" panose="02010600030101010101" pitchFamily="2" charset="-122"/>
              </a:rPr>
              <a:t>report, we</a:t>
            </a:r>
            <a:r>
              <a:rPr lang="en-US" altLang="zh-CN" sz="1800" dirty="0">
                <a:solidFill>
                  <a:srgbClr val="2D3B45"/>
                </a:solidFill>
                <a:effectLst/>
                <a:latin typeface="Lato"/>
                <a:ea typeface="宋体"/>
                <a:cs typeface="宋体" panose="02010600030101010101" pitchFamily="2" charset="-122"/>
              </a:rPr>
              <a:t> will focus on these neglected issues in other studies. We obtain and analyze the most direct demand analysis for workers in the AI field from the recruitment needs of the labor market website.</a:t>
            </a:r>
            <a:endParaRPr lang="zh-CN" altLang="zh-CN" sz="1800">
              <a:effectLst/>
              <a:latin typeface="Lato"/>
              <a:ea typeface="宋体"/>
              <a:cs typeface="宋体" panose="02010600030101010101" pitchFamily="2" charset="-122"/>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a:lstStyle/>
          <a:p>
            <a:r>
              <a:rPr lang="en-US" altLang="zh-CN"/>
              <a:t>Introduction</a:t>
            </a:r>
            <a:endParaRPr lang="zh-CN" altLang="en-US"/>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vert="horz" wrap="none" lIns="91440" tIns="45720" rIns="91440" bIns="45720" anchor="t" anchorCtr="0"/>
          <a:lstStyle/>
          <a:p>
            <a:r>
              <a:rPr lang="en-US" altLang="zh-CN" sz="2000" b="1" dirty="0">
                <a:solidFill>
                  <a:srgbClr val="2D3B45"/>
                </a:solidFill>
                <a:effectLst/>
                <a:latin typeface="Lato"/>
                <a:ea typeface="宋体"/>
                <a:cs typeface="宋体" panose="02010600030101010101" pitchFamily="2" charset="-122"/>
              </a:rPr>
              <a:t>Preliminary Literature Review</a:t>
            </a:r>
            <a:r>
              <a:rPr lang="en-US" altLang="zh-CN" sz="2000" b="1" dirty="0">
                <a:solidFill>
                  <a:srgbClr val="2D3B45"/>
                </a:solidFill>
                <a:latin typeface="Lato"/>
                <a:ea typeface="宋体"/>
                <a:cs typeface="宋体" panose="02010600030101010101" pitchFamily="2" charset="-122"/>
              </a:rPr>
              <a:t>:</a:t>
            </a:r>
            <a:endParaRPr lang="zh-CN" altLang="zh-CN" sz="2000" b="1"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Tree>
    <p:extLst>
      <p:ext uri="{BB962C8B-B14F-4D97-AF65-F5344CB8AC3E}">
        <p14:creationId xmlns:p14="http://schemas.microsoft.com/office/powerpoint/2010/main" val="198494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6</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463606"/>
            <a:ext cx="8319338" cy="4384542"/>
          </a:xfrm>
        </p:spPr>
        <p:txBody>
          <a:bodyPr vert="horz" lIns="91440" tIns="45720" rIns="91440" bIns="45720" anchor="t"/>
          <a:lstStyle/>
          <a:p>
            <a:pPr marL="0" indent="0">
              <a:spcBef>
                <a:spcPts val="900"/>
              </a:spcBef>
              <a:spcAft>
                <a:spcPts val="900"/>
              </a:spcAft>
              <a:buSzPts val="1000"/>
              <a:buNone/>
              <a:tabLst>
                <a:tab pos="457200" algn="l"/>
              </a:tabLst>
            </a:pPr>
            <a:r>
              <a:rPr lang="en-US" altLang="zh-CN" sz="1800" kern="0" dirty="0">
                <a:solidFill>
                  <a:srgbClr val="2D3B45"/>
                </a:solidFill>
                <a:latin typeface="Lato"/>
                <a:ea typeface="宋体"/>
                <a:cs typeface="宋体" panose="02010600030101010101" pitchFamily="2" charset="-122"/>
              </a:rPr>
              <a:t>1. In</a:t>
            </a:r>
            <a:r>
              <a:rPr lang="en-US" altLang="zh-CN" sz="1800" kern="0" dirty="0">
                <a:solidFill>
                  <a:srgbClr val="2D3B45"/>
                </a:solidFill>
                <a:effectLst/>
                <a:latin typeface="Lato"/>
                <a:ea typeface="宋体"/>
                <a:cs typeface="宋体" panose="02010600030101010101" pitchFamily="2" charset="-122"/>
              </a:rPr>
              <a:t> AI</a:t>
            </a:r>
            <a:r>
              <a:rPr lang="en-US" altLang="zh-CN" sz="1800" kern="0" dirty="0">
                <a:solidFill>
                  <a:srgbClr val="2D3B45"/>
                </a:solidFill>
                <a:latin typeface="Lato"/>
                <a:ea typeface="宋体"/>
                <a:cs typeface="宋体" panose="02010600030101010101" pitchFamily="2" charset="-122"/>
              </a:rPr>
              <a:t> field</a:t>
            </a:r>
            <a:r>
              <a:rPr lang="en-US" altLang="zh-CN" sz="1800" kern="0" dirty="0">
                <a:solidFill>
                  <a:srgbClr val="2D3B45"/>
                </a:solidFill>
                <a:effectLst/>
                <a:latin typeface="Lato"/>
                <a:ea typeface="宋体"/>
                <a:cs typeface="宋体" panose="02010600030101010101" pitchFamily="2" charset="-122"/>
              </a:rPr>
              <a:t>, what skills (soft skills or technical skills) are highly need? </a:t>
            </a:r>
            <a:r>
              <a:rPr lang="en-US" altLang="zh-CN" sz="1800" kern="0" dirty="0">
                <a:solidFill>
                  <a:srgbClr val="2D3B45"/>
                </a:solidFill>
                <a:latin typeface="Lato"/>
                <a:ea typeface="宋体"/>
                <a:cs typeface="宋体" panose="02010600030101010101" pitchFamily="2" charset="-122"/>
              </a:rPr>
              <a:t>Can</a:t>
            </a:r>
            <a:r>
              <a:rPr lang="en-US" altLang="zh-CN" sz="1800" kern="0" dirty="0">
                <a:solidFill>
                  <a:srgbClr val="2D3B45"/>
                </a:solidFill>
                <a:effectLst/>
                <a:latin typeface="Lato"/>
                <a:ea typeface="宋体"/>
                <a:cs typeface="宋体" panose="02010600030101010101" pitchFamily="2" charset="-122"/>
              </a:rPr>
              <a:t> we give a reasonable career planning guidance?</a:t>
            </a:r>
            <a:endParaRPr lang="zh-CN" altLang="zh-CN" sz="1800" kern="100" dirty="0">
              <a:effectLst/>
              <a:latin typeface="Lato"/>
              <a:ea typeface="宋体"/>
              <a:cs typeface="Times New Roman" panose="02020603050405020304" pitchFamily="18" charset="0"/>
            </a:endParaRPr>
          </a:p>
          <a:p>
            <a:pPr marL="0" indent="0">
              <a:spcBef>
                <a:spcPts val="900"/>
              </a:spcBef>
              <a:spcAft>
                <a:spcPts val="900"/>
              </a:spcAft>
              <a:buSzPts val="1000"/>
              <a:buNone/>
              <a:tabLst>
                <a:tab pos="457200" algn="l"/>
              </a:tabLst>
            </a:pPr>
            <a:r>
              <a:rPr lang="en-US" altLang="zh-CN" sz="1800" kern="0" dirty="0">
                <a:solidFill>
                  <a:srgbClr val="2D3B45"/>
                </a:solidFill>
                <a:effectLst/>
                <a:latin typeface="Lato"/>
                <a:ea typeface="宋体"/>
                <a:cs typeface="宋体" panose="02010600030101010101" pitchFamily="2" charset="-122"/>
              </a:rPr>
              <a:t>2. According to factors such as skill requirements, company locations, etc., can we build </a:t>
            </a:r>
            <a:r>
              <a:rPr lang="en-US" altLang="zh-CN" sz="1800" kern="0" dirty="0">
                <a:solidFill>
                  <a:srgbClr val="2D3B45"/>
                </a:solidFill>
                <a:latin typeface="Lato"/>
                <a:ea typeface="宋体"/>
                <a:cs typeface="宋体" panose="02010600030101010101" pitchFamily="2" charset="-122"/>
              </a:rPr>
              <a:t>a</a:t>
            </a:r>
            <a:r>
              <a:rPr lang="en-US" altLang="zh-CN" sz="1800" kern="0" dirty="0">
                <a:solidFill>
                  <a:srgbClr val="2D3B45"/>
                </a:solidFill>
                <a:effectLst/>
                <a:latin typeface="Lato"/>
                <a:ea typeface="宋体"/>
                <a:cs typeface="宋体" panose="02010600030101010101" pitchFamily="2" charset="-122"/>
              </a:rPr>
              <a:t> salary </a:t>
            </a:r>
            <a:r>
              <a:rPr lang="en-US" sz="1800" kern="0" dirty="0">
                <a:solidFill>
                  <a:srgbClr val="2D3B45"/>
                </a:solidFill>
                <a:ea typeface="宋体"/>
              </a:rPr>
              <a:t>level </a:t>
            </a:r>
            <a:r>
              <a:rPr lang="en-US" altLang="zh-CN" sz="1800" kern="0" dirty="0">
                <a:solidFill>
                  <a:srgbClr val="2D3B45"/>
                </a:solidFill>
                <a:latin typeface="Lato"/>
                <a:ea typeface="宋体"/>
                <a:cs typeface="宋体" panose="02010600030101010101" pitchFamily="2" charset="-122"/>
              </a:rPr>
              <a:t>prediction model</a:t>
            </a:r>
            <a:r>
              <a:rPr lang="en-US" altLang="zh-CN" sz="1800" kern="0" dirty="0">
                <a:solidFill>
                  <a:srgbClr val="2D3B45"/>
                </a:solidFill>
                <a:effectLst/>
                <a:latin typeface="Lato"/>
                <a:ea typeface="宋体"/>
                <a:cs typeface="宋体" panose="02010600030101010101" pitchFamily="2" charset="-122"/>
              </a:rPr>
              <a:t>?</a:t>
            </a:r>
            <a:endParaRPr lang="zh-CN" altLang="zh-CN" sz="1800" kern="100" dirty="0">
              <a:effectLst/>
              <a:latin typeface="Lato"/>
              <a:ea typeface="宋体"/>
              <a:cs typeface="Times New Roman" panose="02020603050405020304" pitchFamily="18" charset="0"/>
            </a:endParaRPr>
          </a:p>
          <a:p>
            <a:pPr marL="0" indent="0" algn="l">
              <a:spcBef>
                <a:spcPts val="900"/>
              </a:spcBef>
              <a:spcAft>
                <a:spcPts val="900"/>
              </a:spcAft>
              <a:buNone/>
            </a:pPr>
            <a:r>
              <a:rPr lang="en-US" altLang="zh-CN" sz="2000" b="1" kern="0" dirty="0">
                <a:solidFill>
                  <a:srgbClr val="2D3B45"/>
                </a:solidFill>
                <a:effectLst/>
                <a:latin typeface="Lato"/>
                <a:ea typeface="宋体"/>
                <a:cs typeface="宋体" panose="02010600030101010101" pitchFamily="2" charset="-122"/>
              </a:rPr>
              <a:t>We expect this work can make the following contributions:</a:t>
            </a:r>
            <a:endParaRPr lang="zh-CN" altLang="zh-CN" sz="2000" b="1" kern="100" dirty="0">
              <a:effectLst/>
              <a:latin typeface="Lato"/>
              <a:ea typeface="宋体"/>
              <a:cs typeface="Times New Roman" panose="02020603050405020304" pitchFamily="18" charset="0"/>
            </a:endParaRPr>
          </a:p>
          <a:p>
            <a:pPr marL="0" indent="0">
              <a:spcBef>
                <a:spcPts val="900"/>
              </a:spcBef>
              <a:spcAft>
                <a:spcPts val="900"/>
              </a:spcAft>
              <a:buSzPts val="1000"/>
              <a:buNone/>
              <a:tabLst>
                <a:tab pos="457200" algn="l"/>
              </a:tabLst>
            </a:pPr>
            <a:r>
              <a:rPr lang="en-US" altLang="zh-CN" sz="1800" kern="0" dirty="0">
                <a:solidFill>
                  <a:srgbClr val="2D3B45"/>
                </a:solidFill>
                <a:effectLst/>
                <a:latin typeface="Lato"/>
                <a:ea typeface="宋体"/>
                <a:cs typeface="宋体" panose="02010600030101010101" pitchFamily="2" charset="-122"/>
              </a:rPr>
              <a:t>1. This search can provide practical guidance information such as specific skill requirements and trends in each AI domain for professionals.</a:t>
            </a:r>
            <a:r>
              <a:rPr lang="en-US" altLang="zh-CN" sz="1800" kern="0" dirty="0">
                <a:solidFill>
                  <a:srgbClr val="2D3B45"/>
                </a:solidFill>
                <a:latin typeface="Lato"/>
                <a:ea typeface="宋体"/>
                <a:cs typeface="宋体" panose="02010600030101010101" pitchFamily="2" charset="-122"/>
              </a:rPr>
              <a:t> </a:t>
            </a:r>
          </a:p>
          <a:p>
            <a:pPr marL="0" indent="0">
              <a:spcBef>
                <a:spcPts val="900"/>
              </a:spcBef>
              <a:spcAft>
                <a:spcPts val="900"/>
              </a:spcAft>
              <a:buSzPts val="1000"/>
              <a:buNone/>
              <a:tabLst>
                <a:tab pos="457200" algn="l"/>
              </a:tabLst>
            </a:pPr>
            <a:r>
              <a:rPr lang="en-US" altLang="zh-CN" sz="1800" kern="0" dirty="0">
                <a:solidFill>
                  <a:srgbClr val="2D3B45"/>
                </a:solidFill>
                <a:effectLst/>
                <a:latin typeface="Lato"/>
                <a:ea typeface="宋体"/>
                <a:cs typeface="宋体" panose="02010600030101010101" pitchFamily="2" charset="-122"/>
              </a:rPr>
              <a:t>2. We provide a machine learning model that can predict salary </a:t>
            </a:r>
            <a:r>
              <a:rPr lang="en-US" altLang="zh-CN" sz="1800" kern="0" dirty="0">
                <a:solidFill>
                  <a:srgbClr val="2D3B45"/>
                </a:solidFill>
                <a:latin typeface="Lato"/>
                <a:ea typeface="宋体"/>
                <a:cs typeface="宋体" panose="02010600030101010101" pitchFamily="2" charset="-122"/>
              </a:rPr>
              <a:t>level in</a:t>
            </a:r>
            <a:r>
              <a:rPr lang="en-US" altLang="zh-CN" sz="1800" kern="0" dirty="0">
                <a:solidFill>
                  <a:srgbClr val="2D3B45"/>
                </a:solidFill>
                <a:effectLst/>
                <a:latin typeface="Lato"/>
                <a:ea typeface="宋体"/>
                <a:cs typeface="宋体" panose="02010600030101010101" pitchFamily="2" charset="-122"/>
              </a:rPr>
              <a:t> AI domain based on factors such as workers’ experience, skills, company location, etc.</a:t>
            </a:r>
            <a:r>
              <a:rPr lang="en-US" altLang="zh-CN" sz="1800" kern="0" dirty="0">
                <a:solidFill>
                  <a:srgbClr val="2D3B45"/>
                </a:solidFill>
                <a:latin typeface="Lato"/>
                <a:ea typeface="宋体"/>
                <a:cs typeface="宋体" panose="02010600030101010101" pitchFamily="2" charset="-122"/>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spcBef>
                <a:spcPts val="900"/>
              </a:spcBef>
              <a:spcAft>
                <a:spcPts val="900"/>
              </a:spcAft>
              <a:buSzPts val="1000"/>
              <a:buNone/>
              <a:tabLst>
                <a:tab pos="457200" algn="l"/>
              </a:tabLst>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a:lstStyle/>
          <a:p>
            <a:r>
              <a:rPr lang="en-US" altLang="zh-CN"/>
              <a:t>Introduction</a:t>
            </a:r>
            <a:endParaRPr lang="zh-CN" altLang="en-US"/>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vert="horz" wrap="none" lIns="91440" tIns="45720" rIns="91440" bIns="45720" anchor="t" anchorCtr="0"/>
          <a:lstStyle/>
          <a:p>
            <a:r>
              <a:rPr lang="en-US" altLang="zh-CN" sz="2000" b="1" kern="0" dirty="0">
                <a:solidFill>
                  <a:srgbClr val="2D3B45"/>
                </a:solidFill>
                <a:effectLst/>
                <a:latin typeface="Lato"/>
                <a:ea typeface="宋体"/>
                <a:cs typeface="宋体" panose="02010600030101010101" pitchFamily="2" charset="-122"/>
              </a:rPr>
              <a:t>Research Question</a:t>
            </a:r>
            <a:r>
              <a:rPr lang="en-US" altLang="zh-CN" sz="2000" b="1" kern="0" dirty="0">
                <a:solidFill>
                  <a:srgbClr val="2D3B45"/>
                </a:solidFill>
                <a:latin typeface="Lato"/>
                <a:ea typeface="宋体"/>
                <a:cs typeface="宋体" panose="02010600030101010101" pitchFamily="2" charset="-122"/>
              </a:rPr>
              <a:t>:</a:t>
            </a:r>
            <a:endParaRPr lang="zh-CN" altLang="en-US" sz="2000" b="1" dirty="0"/>
          </a:p>
        </p:txBody>
      </p:sp>
    </p:spTree>
    <p:extLst>
      <p:ext uri="{BB962C8B-B14F-4D97-AF65-F5344CB8AC3E}">
        <p14:creationId xmlns:p14="http://schemas.microsoft.com/office/powerpoint/2010/main" val="407533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a:p>
        </p:txBody>
      </p:sp>
      <p:sp>
        <p:nvSpPr>
          <p:cNvPr id="7" name="矩形: 圆角 6">
            <a:extLst>
              <a:ext uri="{FF2B5EF4-FFF2-40B4-BE49-F238E27FC236}">
                <a16:creationId xmlns:a16="http://schemas.microsoft.com/office/drawing/2014/main" id="{A9DF2B69-C893-4125-A157-59934C4AB055}"/>
              </a:ext>
            </a:extLst>
          </p:cNvPr>
          <p:cNvSpPr/>
          <p:nvPr/>
        </p:nvSpPr>
        <p:spPr>
          <a:xfrm>
            <a:off x="1551390" y="2382860"/>
            <a:ext cx="5834742" cy="2092280"/>
          </a:xfrm>
          <a:prstGeom prst="roundRect">
            <a:avLst/>
          </a:prstGeom>
          <a:noFill/>
          <a:ln>
            <a:solidFill>
              <a:srgbClr val="B99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nvGrpSpPr>
          <p:cNvPr id="8" name="组合 7">
            <a:extLst>
              <a:ext uri="{FF2B5EF4-FFF2-40B4-BE49-F238E27FC236}">
                <a16:creationId xmlns:a16="http://schemas.microsoft.com/office/drawing/2014/main" id="{BE0C37D5-9899-4717-8D5A-C5F84204CAD5}"/>
              </a:ext>
            </a:extLst>
          </p:cNvPr>
          <p:cNvGrpSpPr/>
          <p:nvPr/>
        </p:nvGrpSpPr>
        <p:grpSpPr>
          <a:xfrm>
            <a:off x="3866658" y="1631446"/>
            <a:ext cx="1204206" cy="1154707"/>
            <a:chOff x="3287713" y="3763530"/>
            <a:chExt cx="1204206" cy="1154707"/>
          </a:xfrm>
          <a:solidFill>
            <a:srgbClr val="B99A95"/>
          </a:solidFill>
        </p:grpSpPr>
        <p:sp>
          <p:nvSpPr>
            <p:cNvPr id="9" name="椭圆 8">
              <a:extLst>
                <a:ext uri="{FF2B5EF4-FFF2-40B4-BE49-F238E27FC236}">
                  <a16:creationId xmlns:a16="http://schemas.microsoft.com/office/drawing/2014/main" id="{061F85F7-BE51-4BBA-A83C-DDA988ABAD45}"/>
                </a:ext>
              </a:extLst>
            </p:cNvPr>
            <p:cNvSpPr/>
            <p:nvPr/>
          </p:nvSpPr>
          <p:spPr>
            <a:xfrm>
              <a:off x="3312463" y="3763530"/>
              <a:ext cx="1154707" cy="11547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AD262B"/>
                </a:solidFill>
                <a:effectLst>
                  <a:outerShdw blurRad="38100" dist="38100" dir="2700000" algn="tl">
                    <a:srgbClr val="000000">
                      <a:alpha val="43137"/>
                    </a:srgbClr>
                  </a:outerShdw>
                </a:effectLst>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10" name="文本框 9">
              <a:extLst>
                <a:ext uri="{FF2B5EF4-FFF2-40B4-BE49-F238E27FC236}">
                  <a16:creationId xmlns:a16="http://schemas.microsoft.com/office/drawing/2014/main" id="{237123A9-D653-4156-819E-ABB109B66924}"/>
                </a:ext>
              </a:extLst>
            </p:cNvPr>
            <p:cNvSpPr txBox="1"/>
            <p:nvPr/>
          </p:nvSpPr>
          <p:spPr>
            <a:xfrm>
              <a:off x="3287713" y="4017718"/>
              <a:ext cx="1204206" cy="645160"/>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altLang="zh-CN" sz="360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rPr>
                <a:t>02</a:t>
              </a:r>
              <a:endParaRPr lang="zh-CN" altLang="en-US" sz="3600">
                <a:solidFill>
                  <a:schemeClr val="bg1"/>
                </a:solidFill>
                <a:latin typeface="微软雅黑" panose="020B0503020204020204" pitchFamily="34" charset="-122"/>
                <a:ea typeface="微软雅黑" panose="020B0503020204020204" pitchFamily="34" charset="-122"/>
                <a:cs typeface="胡晓波男神体" panose="02010600030101010101" pitchFamily="2" charset="-122"/>
              </a:endParaRPr>
            </a:p>
          </p:txBody>
        </p:sp>
      </p:grpSp>
      <p:sp>
        <p:nvSpPr>
          <p:cNvPr id="11" name="矩形 10">
            <a:extLst>
              <a:ext uri="{FF2B5EF4-FFF2-40B4-BE49-F238E27FC236}">
                <a16:creationId xmlns:a16="http://schemas.microsoft.com/office/drawing/2014/main" id="{67B9CC78-474C-4635-877A-FFDC05524EB7}"/>
              </a:ext>
            </a:extLst>
          </p:cNvPr>
          <p:cNvSpPr/>
          <p:nvPr/>
        </p:nvSpPr>
        <p:spPr>
          <a:xfrm>
            <a:off x="2716134" y="3059668"/>
            <a:ext cx="4181196" cy="738664"/>
          </a:xfrm>
          <a:prstGeom prst="rect">
            <a:avLst/>
          </a:prstGeom>
        </p:spPr>
        <p:txBody>
          <a:bodyPr wrap="square" lIns="0" tIns="0" rIns="0" bIns="0" anchor="t">
            <a:spAutoFit/>
          </a:bodyPr>
          <a:lstStyle/>
          <a:p>
            <a:pPr algn="l"/>
            <a:r>
              <a:rPr lang="en-US" altLang="zh-CN" sz="4800">
                <a:solidFill>
                  <a:srgbClr val="622927"/>
                </a:solidFill>
                <a:latin typeface="Arial"/>
                <a:ea typeface="微软雅黑"/>
                <a:cs typeface="Arial"/>
                <a:sym typeface="Arial" panose="020B0604020202020204" pitchFamily="34" charset="0"/>
              </a:rPr>
              <a:t>D</a:t>
            </a:r>
            <a:r>
              <a:rPr lang="en-US" altLang="zh-CN" sz="4800">
                <a:solidFill>
                  <a:srgbClr val="622927"/>
                </a:solidFill>
                <a:effectLst/>
                <a:latin typeface="Arial"/>
                <a:ea typeface="微软雅黑"/>
                <a:cs typeface="Arial"/>
                <a:sym typeface="Arial" panose="020B0604020202020204" pitchFamily="34" charset="0"/>
              </a:rPr>
              <a:t>ata </a:t>
            </a:r>
            <a:r>
              <a:rPr lang="en-US" altLang="zh-CN" sz="4800">
                <a:solidFill>
                  <a:srgbClr val="622927"/>
                </a:solidFill>
                <a:latin typeface="Arial"/>
                <a:ea typeface="微软雅黑"/>
                <a:cs typeface="Arial"/>
                <a:sym typeface="Arial" panose="020B0604020202020204" pitchFamily="34" charset="0"/>
              </a:rPr>
              <a:t>Collection</a:t>
            </a:r>
            <a:endParaRPr lang="en-US" altLang="zh-CN" sz="4800">
              <a:solidFill>
                <a:srgbClr val="622927"/>
              </a:solidFill>
              <a:effectLst/>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3897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8</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709351"/>
            <a:ext cx="2723016" cy="4384542"/>
          </a:xfrm>
        </p:spPr>
        <p:txBody>
          <a:bodyPr/>
          <a:lstStyle/>
          <a:p>
            <a:r>
              <a:rPr lang="en-US" altLang="zh-CN" sz="1800" kern="0">
                <a:solidFill>
                  <a:srgbClr val="2D3B45"/>
                </a:solidFill>
                <a:latin typeface="Times New Roman" panose="02020603050405020304" pitchFamily="18" charset="0"/>
                <a:ea typeface="宋体" panose="02010600030101010101" pitchFamily="2" charset="-122"/>
              </a:rPr>
              <a:t>D</a:t>
            </a:r>
            <a:r>
              <a:rPr lang="en-US" altLang="zh-CN" sz="1800" kern="0">
                <a:solidFill>
                  <a:srgbClr val="2D3B45"/>
                </a:solidFill>
                <a:effectLst/>
                <a:latin typeface="Times New Roman" panose="02020603050405020304" pitchFamily="18" charset="0"/>
                <a:ea typeface="宋体" panose="02010600030101010101" pitchFamily="2" charset="-122"/>
              </a:rPr>
              <a:t>ata source: </a:t>
            </a:r>
            <a:r>
              <a:rPr lang="en-US" altLang="zh-CN" sz="1800" u="sng" kern="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2"/>
              </a:rPr>
              <a:t>www.indeed.com</a:t>
            </a:r>
            <a:r>
              <a:rPr lang="en-US" altLang="zh-CN" sz="1800" kern="0">
                <a:solidFill>
                  <a:srgbClr val="2D3B45"/>
                </a:solidFill>
                <a:effectLst/>
                <a:latin typeface="Times New Roman" panose="02020603050405020304" pitchFamily="18" charset="0"/>
                <a:ea typeface="宋体" panose="02010600030101010101" pitchFamily="2" charset="-122"/>
              </a:rPr>
              <a:t>. </a:t>
            </a:r>
          </a:p>
          <a:p>
            <a:r>
              <a:rPr lang="en-US" altLang="zh-CN" sz="1800" kern="0">
                <a:solidFill>
                  <a:srgbClr val="2D3B45"/>
                </a:solidFill>
                <a:effectLst/>
                <a:latin typeface="Times New Roman" panose="02020603050405020304" pitchFamily="18" charset="0"/>
                <a:ea typeface="宋体" panose="02010600030101010101" pitchFamily="2" charset="-122"/>
              </a:rPr>
              <a:t>Indeed is an American worldwide employment website for job listings. One of highest-traffic job websites.</a:t>
            </a:r>
          </a:p>
          <a:p>
            <a:pPr marL="0" lvl="0" indent="0" algn="l">
              <a:spcBef>
                <a:spcPts val="900"/>
              </a:spcBef>
              <a:spcAft>
                <a:spcPts val="900"/>
              </a:spcAft>
              <a:buSzPts val="1000"/>
              <a:buNone/>
              <a:tabLst>
                <a:tab pos="457200" algn="l"/>
              </a:tabLst>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lIns="91440" tIns="45720" rIns="91440" bIns="45720" anchor="t"/>
          <a:lstStyle/>
          <a:p>
            <a:r>
              <a:rPr lang="en-US" altLang="zh-CN" sz="3200" i="0">
                <a:solidFill>
                  <a:srgbClr val="000000"/>
                </a:solidFill>
                <a:effectLst/>
                <a:ea typeface="宋体"/>
              </a:rPr>
              <a:t>Data Collection</a:t>
            </a:r>
            <a:endParaRPr lang="zh-CN" altLang="en-US">
              <a:ea typeface="宋体"/>
            </a:endParaRPr>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a:lstStyle/>
          <a:p>
            <a:r>
              <a:rPr lang="en-US" altLang="zh-CN" sz="1800" b="1" i="0">
                <a:solidFill>
                  <a:srgbClr val="000000"/>
                </a:solidFill>
                <a:effectLst/>
                <a:latin typeface="ArialMT"/>
              </a:rPr>
              <a:t>Data scraping</a:t>
            </a:r>
            <a:endParaRPr lang="zh-CN" altLang="en-US"/>
          </a:p>
        </p:txBody>
      </p:sp>
      <p:pic>
        <p:nvPicPr>
          <p:cNvPr id="12" name="图片 11" descr="图形用户界面, 文本, 应用程序&#10;&#10;描述已自动生成">
            <a:extLst>
              <a:ext uri="{FF2B5EF4-FFF2-40B4-BE49-F238E27FC236}">
                <a16:creationId xmlns:a16="http://schemas.microsoft.com/office/drawing/2014/main" id="{12F9DBA4-4C3D-4B43-9491-1996063B2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1196" y="1548003"/>
            <a:ext cx="5683140" cy="3761994"/>
          </a:xfrm>
          <a:prstGeom prst="rect">
            <a:avLst/>
          </a:prstGeom>
        </p:spPr>
      </p:pic>
    </p:spTree>
    <p:extLst>
      <p:ext uri="{BB962C8B-B14F-4D97-AF65-F5344CB8AC3E}">
        <p14:creationId xmlns:p14="http://schemas.microsoft.com/office/powerpoint/2010/main" val="312793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F04AF7-0A68-4021-A425-F5CF78893721}"/>
              </a:ext>
            </a:extLst>
          </p:cNvPr>
          <p:cNvSpPr>
            <a:spLocks noGrp="1"/>
          </p:cNvSpPr>
          <p:nvPr>
            <p:ph type="sldNum" sz="quarter" idx="15"/>
          </p:nvPr>
        </p:nvSpPr>
        <p:spPr/>
        <p:txBody>
          <a:bodyPr/>
          <a:lstStyle/>
          <a:p>
            <a:fld id="{12342C3A-DD85-7843-B416-BD52AB030D59}" type="slidenum">
              <a:rPr lang="en-US" smtClean="0"/>
              <a:pPr/>
              <a:t>9</a:t>
            </a:fld>
            <a:endParaRPr lang="en-US"/>
          </a:p>
        </p:txBody>
      </p:sp>
      <p:sp>
        <p:nvSpPr>
          <p:cNvPr id="3" name="文本占位符 2">
            <a:extLst>
              <a:ext uri="{FF2B5EF4-FFF2-40B4-BE49-F238E27FC236}">
                <a16:creationId xmlns:a16="http://schemas.microsoft.com/office/drawing/2014/main" id="{F5F6B74D-6F06-47CF-8FF9-BB2F3A0B02D9}"/>
              </a:ext>
            </a:extLst>
          </p:cNvPr>
          <p:cNvSpPr>
            <a:spLocks noGrp="1"/>
          </p:cNvSpPr>
          <p:nvPr>
            <p:ph type="body" sz="quarter" idx="12"/>
          </p:nvPr>
        </p:nvSpPr>
        <p:spPr>
          <a:xfrm>
            <a:off x="227013" y="1709351"/>
            <a:ext cx="4344987" cy="4384542"/>
          </a:xfrm>
        </p:spPr>
        <p:txBody>
          <a:bodyPr vert="horz" lIns="91440" tIns="45720" rIns="91440" bIns="45720" anchor="t"/>
          <a:lstStyle/>
          <a:p>
            <a:pPr marL="0" indent="0">
              <a:buNone/>
            </a:pPr>
            <a:r>
              <a:rPr lang="en-US" altLang="zh-CN" sz="1800" kern="0" dirty="0">
                <a:solidFill>
                  <a:srgbClr val="2D3B45"/>
                </a:solidFill>
                <a:latin typeface="Times New Roman"/>
                <a:ea typeface="宋体"/>
              </a:rPr>
              <a:t>Using </a:t>
            </a:r>
            <a:r>
              <a:rPr lang="en-US" sz="1800" kern="0" dirty="0">
                <a:ea typeface="宋体"/>
              </a:rPr>
              <a:t>Selenium </a:t>
            </a:r>
            <a:r>
              <a:rPr lang="en-US" altLang="zh-CN" sz="1800" kern="0" dirty="0">
                <a:solidFill>
                  <a:srgbClr val="2D3B45"/>
                </a:solidFill>
                <a:latin typeface="Times New Roman"/>
                <a:ea typeface="宋体"/>
              </a:rPr>
              <a:t>and Request, we</a:t>
            </a:r>
            <a:r>
              <a:rPr lang="en-US" altLang="zh-CN" sz="1800" kern="0" dirty="0">
                <a:solidFill>
                  <a:srgbClr val="2D3B45"/>
                </a:solidFill>
                <a:effectLst/>
                <a:latin typeface="Times New Roman"/>
                <a:ea typeface="宋体"/>
              </a:rPr>
              <a:t> scrape </a:t>
            </a:r>
            <a:r>
              <a:rPr lang="en-US" altLang="zh-CN" sz="1800" kern="0" dirty="0">
                <a:solidFill>
                  <a:srgbClr val="2D3B45"/>
                </a:solidFill>
                <a:latin typeface="Times New Roman"/>
                <a:ea typeface="宋体"/>
              </a:rPr>
              <a:t>information</a:t>
            </a:r>
            <a:r>
              <a:rPr lang="en-US" altLang="zh-CN" sz="1800" kern="0" dirty="0">
                <a:solidFill>
                  <a:srgbClr val="2D3B45"/>
                </a:solidFill>
                <a:effectLst/>
                <a:latin typeface="Times New Roman"/>
                <a:ea typeface="宋体"/>
              </a:rPr>
              <a:t> in five </a:t>
            </a:r>
            <a:r>
              <a:rPr lang="en-US" altLang="zh-CN" sz="1800" kern="0" dirty="0">
                <a:solidFill>
                  <a:srgbClr val="2D3B45"/>
                </a:solidFill>
                <a:latin typeface="Times New Roman"/>
                <a:ea typeface="宋体"/>
              </a:rPr>
              <a:t>fields which</a:t>
            </a:r>
            <a:r>
              <a:rPr lang="en-US" altLang="zh-CN" sz="1800" kern="0" dirty="0">
                <a:solidFill>
                  <a:srgbClr val="2D3B45"/>
                </a:solidFill>
                <a:effectLst/>
                <a:latin typeface="Times New Roman"/>
                <a:ea typeface="宋体"/>
              </a:rPr>
              <a:t> posted in three </a:t>
            </a:r>
            <a:r>
              <a:rPr lang="en-US" altLang="zh-CN" sz="1800" kern="0" dirty="0">
                <a:solidFill>
                  <a:srgbClr val="2D3B45"/>
                </a:solidFill>
                <a:latin typeface="Times New Roman"/>
                <a:ea typeface="宋体"/>
              </a:rPr>
              <a:t>regions</a:t>
            </a:r>
            <a:r>
              <a:rPr lang="en-US" altLang="zh-CN" sz="1800" kern="0" dirty="0">
                <a:solidFill>
                  <a:srgbClr val="2D3B45"/>
                </a:solidFill>
                <a:effectLst/>
                <a:latin typeface="Times New Roman"/>
                <a:ea typeface="宋体"/>
              </a:rPr>
              <a:t>:</a:t>
            </a:r>
          </a:p>
          <a:p>
            <a:r>
              <a:rPr lang="en-US" altLang="zh-CN" sz="1800" kern="0" dirty="0">
                <a:solidFill>
                  <a:srgbClr val="2D3B45"/>
                </a:solidFill>
                <a:effectLst/>
                <a:latin typeface="Times New Roman"/>
                <a:ea typeface="宋体"/>
              </a:rPr>
              <a:t>5 </a:t>
            </a:r>
            <a:r>
              <a:rPr lang="en-US" sz="1800" kern="0" dirty="0">
                <a:solidFill>
                  <a:srgbClr val="2D3B45"/>
                </a:solidFill>
                <a:latin typeface="Times New Roman"/>
                <a:ea typeface="宋体"/>
                <a:cs typeface="Times New Roman"/>
              </a:rPr>
              <a:t>fields </a:t>
            </a:r>
            <a:r>
              <a:rPr lang="en-US" altLang="zh-CN" sz="1800" kern="0" dirty="0">
                <a:solidFill>
                  <a:srgbClr val="2D3B45"/>
                </a:solidFill>
                <a:latin typeface="Times New Roman"/>
                <a:ea typeface="宋体"/>
              </a:rPr>
              <a:t>: </a:t>
            </a:r>
            <a:r>
              <a:rPr lang="en-US" altLang="zh-CN" sz="1800" kern="0" dirty="0">
                <a:solidFill>
                  <a:srgbClr val="2D3B45"/>
                </a:solidFill>
                <a:effectLst/>
                <a:latin typeface="Times New Roman"/>
                <a:ea typeface="宋体"/>
              </a:rPr>
              <a:t>AI, computer vision, natural language processing, data science and machine learning.</a:t>
            </a:r>
            <a:r>
              <a:rPr lang="en-US" altLang="zh-CN" sz="1800" kern="0" dirty="0">
                <a:solidFill>
                  <a:srgbClr val="2D3B45"/>
                </a:solidFill>
                <a:latin typeface="Times New Roman"/>
                <a:ea typeface="宋体"/>
              </a:rPr>
              <a:t> </a:t>
            </a:r>
            <a:endParaRPr lang="en-US" altLang="zh-CN" sz="1800" kern="0" dirty="0">
              <a:solidFill>
                <a:srgbClr val="2D3B45"/>
              </a:solidFill>
              <a:effectLst/>
              <a:latin typeface="Times New Roman" panose="02020603050405020304" pitchFamily="18" charset="0"/>
              <a:ea typeface="宋体" panose="02010600030101010101" pitchFamily="2" charset="-122"/>
            </a:endParaRPr>
          </a:p>
          <a:p>
            <a:r>
              <a:rPr lang="en-US" altLang="zh-CN" sz="1800" kern="0" dirty="0">
                <a:solidFill>
                  <a:srgbClr val="2D3B45"/>
                </a:solidFill>
                <a:effectLst/>
                <a:latin typeface="Times New Roman"/>
                <a:ea typeface="宋体"/>
              </a:rPr>
              <a:t>3 </a:t>
            </a:r>
            <a:r>
              <a:rPr lang="en-US" sz="1800" kern="0" dirty="0">
                <a:solidFill>
                  <a:srgbClr val="2D3B45"/>
                </a:solidFill>
                <a:latin typeface="Times New Roman"/>
                <a:ea typeface="宋体"/>
                <a:cs typeface="Times New Roman"/>
              </a:rPr>
              <a:t>regions</a:t>
            </a:r>
            <a:r>
              <a:rPr lang="en-US" altLang="zh-CN" sz="1800" kern="0" dirty="0">
                <a:solidFill>
                  <a:srgbClr val="2D3B45"/>
                </a:solidFill>
                <a:latin typeface="Times New Roman"/>
                <a:ea typeface="宋体"/>
              </a:rPr>
              <a:t>: </a:t>
            </a:r>
            <a:r>
              <a:rPr lang="en-US" altLang="zh-CN" sz="1800" kern="0" dirty="0">
                <a:solidFill>
                  <a:srgbClr val="2D3B45"/>
                </a:solidFill>
                <a:effectLst/>
                <a:latin typeface="Times New Roman"/>
                <a:ea typeface="宋体"/>
              </a:rPr>
              <a:t>New York City, Seattle and San Francisco.</a:t>
            </a:r>
          </a:p>
          <a:p>
            <a:pPr marL="0" indent="0">
              <a:buNone/>
            </a:pPr>
            <a:r>
              <a:rPr lang="en-US" altLang="zh-CN" sz="1800" kern="0" dirty="0">
                <a:solidFill>
                  <a:srgbClr val="2D3B45"/>
                </a:solidFill>
                <a:latin typeface="Times New Roman"/>
                <a:ea typeface="宋体"/>
              </a:rPr>
              <a:t>I</a:t>
            </a:r>
            <a:r>
              <a:rPr lang="en-US" altLang="zh-CN" sz="1800" kern="0" dirty="0">
                <a:solidFill>
                  <a:srgbClr val="2D3B45"/>
                </a:solidFill>
                <a:effectLst/>
                <a:latin typeface="Times New Roman"/>
                <a:ea typeface="宋体"/>
              </a:rPr>
              <a:t>n each </a:t>
            </a:r>
            <a:r>
              <a:rPr lang="en-US" sz="1800" kern="0" dirty="0">
                <a:solidFill>
                  <a:srgbClr val="2D3B45"/>
                </a:solidFill>
                <a:latin typeface="Times New Roman"/>
                <a:ea typeface="宋体"/>
                <a:cs typeface="Times New Roman"/>
              </a:rPr>
              <a:t>field </a:t>
            </a:r>
            <a:r>
              <a:rPr lang="en-US" altLang="zh-CN" sz="1800" kern="0" dirty="0">
                <a:solidFill>
                  <a:srgbClr val="2D3B45"/>
                </a:solidFill>
                <a:effectLst/>
                <a:latin typeface="Times New Roman"/>
                <a:ea typeface="宋体"/>
              </a:rPr>
              <a:t>and </a:t>
            </a:r>
            <a:r>
              <a:rPr lang="en-US" sz="1800" kern="0" dirty="0">
                <a:solidFill>
                  <a:srgbClr val="2D3B45"/>
                </a:solidFill>
                <a:latin typeface="Times New Roman"/>
                <a:ea typeface="宋体"/>
                <a:cs typeface="Times New Roman"/>
              </a:rPr>
              <a:t>region</a:t>
            </a:r>
            <a:r>
              <a:rPr lang="en-US" altLang="zh-CN" sz="1800" kern="0" dirty="0">
                <a:solidFill>
                  <a:srgbClr val="2D3B45"/>
                </a:solidFill>
                <a:effectLst/>
                <a:latin typeface="Times New Roman"/>
                <a:ea typeface="宋体"/>
              </a:rPr>
              <a:t>, we crawl the first 50 pages of data.</a:t>
            </a:r>
          </a:p>
          <a:p>
            <a:pPr marL="0" indent="0">
              <a:buNone/>
            </a:pPr>
            <a:endParaRPr lang="en-US" altLang="zh-CN" sz="1800" kern="0">
              <a:solidFill>
                <a:srgbClr val="2D3B45"/>
              </a:solidFill>
              <a:effectLst/>
              <a:latin typeface="Times New Roman" panose="02020603050405020304" pitchFamily="18" charset="0"/>
              <a:ea typeface="宋体" panose="02010600030101010101" pitchFamily="2" charset="-122"/>
            </a:endParaRPr>
          </a:p>
        </p:txBody>
      </p:sp>
      <p:sp>
        <p:nvSpPr>
          <p:cNvPr id="4" name="标题 3">
            <a:extLst>
              <a:ext uri="{FF2B5EF4-FFF2-40B4-BE49-F238E27FC236}">
                <a16:creationId xmlns:a16="http://schemas.microsoft.com/office/drawing/2014/main" id="{FEC54EA4-8758-477C-A067-6C5B82CCE722}"/>
              </a:ext>
            </a:extLst>
          </p:cNvPr>
          <p:cNvSpPr>
            <a:spLocks noGrp="1"/>
          </p:cNvSpPr>
          <p:nvPr>
            <p:ph type="title"/>
          </p:nvPr>
        </p:nvSpPr>
        <p:spPr/>
        <p:txBody>
          <a:bodyPr lIns="91440" tIns="45720" rIns="91440" bIns="45720" anchor="t"/>
          <a:lstStyle/>
          <a:p>
            <a:r>
              <a:rPr lang="en-US" sz="3200" b="1" i="0">
                <a:solidFill>
                  <a:srgbClr val="000000"/>
                </a:solidFill>
                <a:effectLst/>
              </a:rPr>
              <a:t>Data Collection</a:t>
            </a:r>
            <a:endParaRPr lang="zh-CN"/>
          </a:p>
        </p:txBody>
      </p:sp>
      <p:sp>
        <p:nvSpPr>
          <p:cNvPr id="5" name="文本占位符 4">
            <a:extLst>
              <a:ext uri="{FF2B5EF4-FFF2-40B4-BE49-F238E27FC236}">
                <a16:creationId xmlns:a16="http://schemas.microsoft.com/office/drawing/2014/main" id="{A131F960-A3A9-48E8-B5A7-B61123772A62}"/>
              </a:ext>
            </a:extLst>
          </p:cNvPr>
          <p:cNvSpPr>
            <a:spLocks noGrp="1"/>
          </p:cNvSpPr>
          <p:nvPr>
            <p:ph type="body" sz="quarter" idx="13"/>
          </p:nvPr>
        </p:nvSpPr>
        <p:spPr/>
        <p:txBody>
          <a:bodyPr vert="horz" wrap="none" lIns="91440" tIns="45720" rIns="91440" bIns="45720" anchor="t" anchorCtr="0"/>
          <a:lstStyle/>
          <a:p>
            <a:r>
              <a:rPr lang="en-US" altLang="zh-CN" sz="1800" b="1" i="0">
                <a:solidFill>
                  <a:srgbClr val="000000"/>
                </a:solidFill>
                <a:effectLst/>
                <a:ea typeface="宋体"/>
              </a:rPr>
              <a:t>Data scraping</a:t>
            </a:r>
            <a:endParaRPr lang="zh-CN" altLang="en-US">
              <a:ea typeface="宋体"/>
            </a:endParaRPr>
          </a:p>
        </p:txBody>
      </p:sp>
      <p:pic>
        <p:nvPicPr>
          <p:cNvPr id="7" name="图片 6" descr="文本&#10;&#10;低可信度描述已自动生成">
            <a:extLst>
              <a:ext uri="{FF2B5EF4-FFF2-40B4-BE49-F238E27FC236}">
                <a16:creationId xmlns:a16="http://schemas.microsoft.com/office/drawing/2014/main" id="{F433B020-74C0-4EDE-8BD3-5C838CCDB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477" y="1006103"/>
            <a:ext cx="3119460" cy="4705384"/>
          </a:xfrm>
          <a:prstGeom prst="rect">
            <a:avLst/>
          </a:prstGeom>
        </p:spPr>
      </p:pic>
    </p:spTree>
    <p:extLst>
      <p:ext uri="{BB962C8B-B14F-4D97-AF65-F5344CB8AC3E}">
        <p14:creationId xmlns:p14="http://schemas.microsoft.com/office/powerpoint/2010/main" val="1754942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Application>Microsoft Office PowerPoint</Application>
  <PresentationFormat>全屏显示(4:3)</PresentationFormat>
  <Slides>37</Slides>
  <Notes>0</Notes>
  <HiddenSlides>0</HiddenSlides>
  <ScaleCrop>false</ScaleCrop>
  <HeadingPairs>
    <vt:vector size="4" baseType="variant">
      <vt:variant>
        <vt:lpstr>主题</vt:lpstr>
      </vt:variant>
      <vt:variant>
        <vt:i4>9</vt:i4>
      </vt:variant>
      <vt:variant>
        <vt:lpstr>幻灯片标题</vt:lpstr>
      </vt:variant>
      <vt:variant>
        <vt:i4>37</vt:i4>
      </vt:variant>
    </vt:vector>
  </HeadingPairs>
  <TitlesOfParts>
    <vt:vector size="46" baseType="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演示文稿</vt:lpstr>
      <vt:lpstr>PowerPoint 演示文稿</vt:lpstr>
      <vt:lpstr>PowerPoint 演示文稿</vt:lpstr>
      <vt:lpstr>Introduction</vt:lpstr>
      <vt:lpstr>Introduction</vt:lpstr>
      <vt:lpstr>Introduction</vt:lpstr>
      <vt:lpstr>PowerPoint 演示文稿</vt:lpstr>
      <vt:lpstr>Data Collection</vt:lpstr>
      <vt:lpstr>Data Collection</vt:lpstr>
      <vt:lpstr>Data Collection</vt:lpstr>
      <vt:lpstr>PowerPoint 演示文稿</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演示文稿</vt:lpstr>
      <vt:lpstr>Topic Analysis</vt:lpstr>
      <vt:lpstr>Topic Analysis</vt:lpstr>
      <vt:lpstr>Topic Analysis</vt:lpstr>
      <vt:lpstr>Topic Analysis</vt:lpstr>
      <vt:lpstr>PowerPoint 演示文稿</vt:lpstr>
      <vt:lpstr>Goal</vt:lpstr>
      <vt:lpstr>Date Set</vt:lpstr>
      <vt:lpstr>SVM</vt:lpstr>
      <vt:lpstr>Boosting model</vt:lpstr>
      <vt:lpstr>XGBoost and LightGBM</vt:lpstr>
      <vt:lpstr>Result</vt:lpstr>
      <vt:lpstr>PowerPoint 演示文稿</vt:lpstr>
      <vt:lpstr>Future work</vt:lpstr>
      <vt:lpstr>Thanks and Questions? </vt:lpstr>
      <vt:lpstr>PowerPoint 演示文稿</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revision>316</cp:revision>
  <cp:lastPrinted>2016-08-09T14:57:31Z</cp:lastPrinted>
  <dcterms:created xsi:type="dcterms:W3CDTF">2013-11-01T14:42:31Z</dcterms:created>
  <dcterms:modified xsi:type="dcterms:W3CDTF">2021-12-06T23:01:52Z</dcterms:modified>
</cp:coreProperties>
</file>